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2" r:id="rId2"/>
  </p:sldMasterIdLst>
  <p:notesMasterIdLst>
    <p:notesMasterId r:id="rId33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6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4D397-0E00-4165-AAAD-FAC0CA3A23B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F44B-0734-417A-9359-BDEBE172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E4C4-254B-2D44-AB54-EE559230BF3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2158-7B0C-9F40-BA1E-82C66D315E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455" y="449262"/>
            <a:ext cx="6383655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455" y="2598483"/>
            <a:ext cx="6471920" cy="338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9FF79F-B7D5-8240-9620-9B0ADB2CEA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1C58BF-3E62-FE44-9609-94FB3786B9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84" charset="-128"/>
          <a:cs typeface="ヒラギノ角ゴ Pro W3" pitchFamily="-8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localhost/Users/kimalbrecht/Documents/CCNR/02.network-science-book/slides/CLASS1-Introduction/Background-Rete-preview.mov" TargetMode="External"/><Relationship Id="rId1" Type="http://schemas.microsoft.com/office/2007/relationships/media" Target="file://localhost/Users/kimalbrecht/Documents/CCNR/02.network-science-book/slides/CLASS1-Introduction/Background-Rete-preview.mo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snap.stanford.edu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os.cs.cmu.edu/computational_tools/datasets/external/lesmi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casos.cs.cmu.edu/computational_tools/datasets/external/lesmi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raceBenefield/basics-gephi-tutoria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gephi/gephi/wiki/Datasets" TargetMode="External"/><Relationship Id="rId4" Type="http://schemas.openxmlformats.org/officeDocument/2006/relationships/hyperlink" Target="https://gephi.org/users/publication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lado.fmf.uni-lj.si/pub/networks/data/" TargetMode="External"/><Relationship Id="rId2" Type="http://schemas.openxmlformats.org/officeDocument/2006/relationships/hyperlink" Target="http://www-personal.umich.edu/~mejn/netdata/dolphins.zi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tanford.edu/data/oregon2.html" TargetMode="External"/><Relationship Id="rId2" Type="http://schemas.openxmlformats.org/officeDocument/2006/relationships/hyperlink" Target="https://snap.stanford.edu/data/oregon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ap.stanford.edu/data/email-Enr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netdata/" TargetMode="External"/><Relationship Id="rId2" Type="http://schemas.openxmlformats.org/officeDocument/2006/relationships/hyperlink" Target="http://vlado.fmf.uni-lj.si/pub/networks/data/ucinet/ucidat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nap.stanford.edu/data/amazon030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rvar.fdv.uni-lj.si/paje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289565"/>
            <a:ext cx="10972800" cy="36379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Frontiers of Network Science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Fall 2023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84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    Class 8:Introduction to Gephi: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Tools for Network Analysis and Visualization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694" y="3355019"/>
            <a:ext cx="10974706" cy="350298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9688" tIns="54845" rIns="109688" bIns="54845">
            <a:prstTxWarp prst="textNoShape">
              <a:avLst/>
            </a:prstTxWarp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3943846"/>
            <a:ext cx="60665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320" b="1" dirty="0"/>
              <a:t>Boleslaw Szymanski </a:t>
            </a:r>
            <a:endParaRPr lang="en-GB" sz="4320" b="1" dirty="0"/>
          </a:p>
        </p:txBody>
      </p:sp>
    </p:spTree>
    <p:extLst>
      <p:ext uri="{BB962C8B-B14F-4D97-AF65-F5344CB8AC3E}">
        <p14:creationId xmlns:p14="http://schemas.microsoft.com/office/powerpoint/2010/main" val="87383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SNAP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16581"/>
            <a:ext cx="4519295" cy="338327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7815" algn="l"/>
              </a:tabLst>
            </a:pPr>
            <a:r>
              <a:rPr sz="2150" spc="-10" dirty="0">
                <a:latin typeface="Calibri"/>
                <a:cs typeface="Calibri"/>
                <a:hlinkClick r:id="rId2"/>
              </a:rPr>
              <a:t>http://snap.stanford.edu/index.html</a:t>
            </a:r>
            <a:endParaRPr sz="2150">
              <a:latin typeface="Calibri"/>
              <a:cs typeface="Calibri"/>
            </a:endParaRPr>
          </a:p>
          <a:p>
            <a:pPr marL="297815" indent="-285115">
              <a:lnSpc>
                <a:spcPts val="2495"/>
              </a:lnSpc>
              <a:spcBef>
                <a:spcPts val="800"/>
              </a:spcBef>
              <a:buFont typeface="Arial"/>
              <a:buChar char="•"/>
              <a:tabLst>
                <a:tab pos="297815" algn="l"/>
              </a:tabLst>
            </a:pPr>
            <a:r>
              <a:rPr sz="2150" dirty="0">
                <a:latin typeface="Calibri"/>
                <a:cs typeface="Calibri"/>
              </a:rPr>
              <a:t>C++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library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Python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interface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is</a:t>
            </a:r>
            <a:endParaRPr sz="2150">
              <a:latin typeface="Calibri"/>
              <a:cs typeface="Calibri"/>
            </a:endParaRPr>
          </a:p>
          <a:p>
            <a:pPr marL="298450">
              <a:lnSpc>
                <a:spcPts val="2495"/>
              </a:lnSpc>
            </a:pPr>
            <a:r>
              <a:rPr sz="2150" spc="-10" dirty="0">
                <a:latin typeface="Calibri"/>
                <a:cs typeface="Calibri"/>
              </a:rPr>
              <a:t>available</a:t>
            </a:r>
            <a:endParaRPr sz="2150">
              <a:latin typeface="Calibri"/>
              <a:cs typeface="Calibri"/>
            </a:endParaRPr>
          </a:p>
          <a:p>
            <a:pPr marL="298450" marR="566420" indent="-285750">
              <a:lnSpc>
                <a:spcPts val="2330"/>
              </a:lnSpc>
              <a:spcBef>
                <a:spcPts val="1085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Scales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massive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networks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with </a:t>
            </a:r>
            <a:r>
              <a:rPr sz="2150" dirty="0">
                <a:latin typeface="Calibri"/>
                <a:cs typeface="Calibri"/>
              </a:rPr>
              <a:t>hundreds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millions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nodes</a:t>
            </a:r>
            <a:endParaRPr sz="21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97815" algn="l"/>
              </a:tabLst>
            </a:pPr>
            <a:r>
              <a:rPr sz="2150" dirty="0">
                <a:latin typeface="Calibri"/>
                <a:cs typeface="Calibri"/>
              </a:rPr>
              <a:t>Efficiently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manipulates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large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graphs</a:t>
            </a:r>
            <a:endParaRPr sz="2150">
              <a:latin typeface="Calibri"/>
              <a:cs typeface="Calibri"/>
            </a:endParaRPr>
          </a:p>
          <a:p>
            <a:pPr marL="298450" marR="5080" indent="-28575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through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NodeXL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graphical </a:t>
            </a:r>
            <a:r>
              <a:rPr sz="2150" dirty="0">
                <a:latin typeface="Calibri"/>
                <a:cs typeface="Calibri"/>
              </a:rPr>
              <a:t>front-end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that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integrates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network </a:t>
            </a:r>
            <a:r>
              <a:rPr sz="2150" dirty="0">
                <a:latin typeface="Calibri"/>
                <a:cs typeface="Calibri"/>
              </a:rPr>
              <a:t>analysis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into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Microsoft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Office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306" y="2488199"/>
            <a:ext cx="3179470" cy="2747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062" y="635176"/>
            <a:ext cx="42570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Installing</a:t>
            </a:r>
            <a:r>
              <a:rPr spc="-215" dirty="0"/>
              <a:t> </a:t>
            </a:r>
            <a:r>
              <a:rPr spc="-20" dirty="0"/>
              <a:t>Gephi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96" y="1633447"/>
            <a:ext cx="10900625" cy="102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5989" y="1884108"/>
            <a:ext cx="10215880" cy="26485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Download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it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https://gephi.org/</a:t>
            </a:r>
            <a:endParaRPr sz="21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Current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version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0.9.5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(May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2022)</a:t>
            </a:r>
            <a:endParaRPr sz="21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Requires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Java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Runtime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Environment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(JRE)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8</a:t>
            </a:r>
            <a:endParaRPr sz="2150" dirty="0">
              <a:latin typeface="Calibri"/>
              <a:cs typeface="Calibri"/>
            </a:endParaRPr>
          </a:p>
          <a:p>
            <a:pPr marL="298450" marR="5080" indent="-286385" algn="just">
              <a:lnSpc>
                <a:spcPct val="92200"/>
              </a:lnSpc>
              <a:spcBef>
                <a:spcPts val="10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b="1" dirty="0">
                <a:latin typeface="Calibri"/>
                <a:cs typeface="Calibri"/>
              </a:rPr>
              <a:t>Important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default,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configured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start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512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MB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memory</a:t>
            </a:r>
            <a:r>
              <a:rPr sz="2150" spc="3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allocated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to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JVM.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This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might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enough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larger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graphs.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To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increase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memory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allocated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JVM,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change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–Xmx</a:t>
            </a:r>
            <a:r>
              <a:rPr sz="2150" b="1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option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file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gephi.conf</a:t>
            </a:r>
            <a:r>
              <a:rPr sz="2150" i="1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(e.g.</a:t>
            </a:r>
            <a:r>
              <a:rPr lang="en-US" sz="2150" dirty="0">
                <a:latin typeface="Calibri"/>
                <a:cs typeface="Calibri"/>
              </a:rPr>
              <a:t>,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–Xmx1024m</a:t>
            </a:r>
            <a:r>
              <a:rPr sz="2150" dirty="0">
                <a:latin typeface="Calibri"/>
                <a:cs typeface="Calibri"/>
              </a:rPr>
              <a:t>)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close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reopen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new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options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take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effect.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812" y="523875"/>
            <a:ext cx="10262235" cy="5762625"/>
            <a:chOff x="912812" y="523875"/>
            <a:chExt cx="10262235" cy="5762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23875"/>
              <a:ext cx="10172700" cy="57626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9162" y="757300"/>
              <a:ext cx="10249535" cy="2800350"/>
            </a:xfrm>
            <a:custGeom>
              <a:avLst/>
              <a:gdLst/>
              <a:ahLst/>
              <a:cxnLst/>
              <a:rect l="l" t="t" r="r" b="b"/>
              <a:pathLst>
                <a:path w="10249535" h="2800350">
                  <a:moveTo>
                    <a:pt x="0" y="161925"/>
                  </a:moveTo>
                  <a:lnTo>
                    <a:pt x="2028825" y="161925"/>
                  </a:lnTo>
                  <a:lnTo>
                    <a:pt x="202882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  <a:path w="10249535" h="2800350">
                  <a:moveTo>
                    <a:pt x="8201088" y="2800350"/>
                  </a:moveTo>
                  <a:lnTo>
                    <a:pt x="10248963" y="2800350"/>
                  </a:lnTo>
                  <a:lnTo>
                    <a:pt x="10248963" y="333375"/>
                  </a:lnTo>
                  <a:lnTo>
                    <a:pt x="8201088" y="333375"/>
                  </a:lnTo>
                  <a:lnTo>
                    <a:pt x="8201088" y="28003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3437" y="3062287"/>
            <a:ext cx="2352675" cy="259080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8900" marR="682625">
              <a:lnSpc>
                <a:spcPct val="997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Layout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options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layout </a:t>
            </a:r>
            <a:r>
              <a:rPr sz="1800" dirty="0">
                <a:latin typeface="Calibri"/>
                <a:cs typeface="Calibri"/>
              </a:rPr>
              <a:t>algorithm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parameters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4376" y="3633787"/>
            <a:ext cx="2638425" cy="258127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8900" marR="129539">
              <a:lnSpc>
                <a:spcPct val="100899"/>
              </a:lnSpc>
              <a:spcBef>
                <a:spcPts val="160"/>
              </a:spcBef>
            </a:pPr>
            <a:r>
              <a:rPr sz="1800" b="1" dirty="0">
                <a:latin typeface="Calibri"/>
                <a:cs typeface="Calibri"/>
              </a:rPr>
              <a:t>Filters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show/hide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nodes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edges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  <a:p>
            <a:pPr marL="88900" marR="457200">
              <a:lnSpc>
                <a:spcPct val="999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Statistics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dirty="0">
                <a:latin typeface="Calibri"/>
                <a:cs typeface="Calibri"/>
              </a:rPr>
              <a:t>statistics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(degree </a:t>
            </a:r>
            <a:r>
              <a:rPr sz="1800" dirty="0">
                <a:latin typeface="Calibri"/>
                <a:cs typeface="Calibri"/>
              </a:rPr>
              <a:t>distribution,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diameter, centrality,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4301" y="890650"/>
            <a:ext cx="4857750" cy="1200150"/>
          </a:xfrm>
          <a:custGeom>
            <a:avLst/>
            <a:gdLst/>
            <a:ahLst/>
            <a:cxnLst/>
            <a:rect l="l" t="t" r="r" b="b"/>
            <a:pathLst>
              <a:path w="4857750" h="1200150">
                <a:moveTo>
                  <a:pt x="0" y="1200150"/>
                </a:moveTo>
                <a:lnTo>
                  <a:pt x="4857750" y="1200150"/>
                </a:lnTo>
                <a:lnTo>
                  <a:pt x="4857750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0120" y="900747"/>
            <a:ext cx="436562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Work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mode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Overview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overview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(current)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Laboratory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Table-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latin typeface="Calibri"/>
                <a:cs typeface="Calibri"/>
              </a:rPr>
              <a:t>Preview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Preview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adjust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final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7101" y="785876"/>
            <a:ext cx="6166485" cy="2836545"/>
          </a:xfrm>
          <a:custGeom>
            <a:avLst/>
            <a:gdLst/>
            <a:ahLst/>
            <a:cxnLst/>
            <a:rect l="l" t="t" r="r" b="b"/>
            <a:pathLst>
              <a:path w="6166484" h="2836545">
                <a:moveTo>
                  <a:pt x="0" y="0"/>
                </a:moveTo>
                <a:lnTo>
                  <a:pt x="487299" y="137287"/>
                </a:lnTo>
              </a:path>
              <a:path w="6166484" h="2836545">
                <a:moveTo>
                  <a:pt x="5734050" y="2836291"/>
                </a:moveTo>
                <a:lnTo>
                  <a:pt x="6166484" y="260985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5337" y="1043050"/>
            <a:ext cx="2352675" cy="175260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85725" marR="94615">
              <a:lnSpc>
                <a:spcPct val="99700"/>
              </a:lnSpc>
            </a:pPr>
            <a:r>
              <a:rPr sz="1800" b="1" spc="-10" dirty="0">
                <a:latin typeface="Calibri"/>
                <a:cs typeface="Calibri"/>
              </a:rPr>
              <a:t>Appearance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 </a:t>
            </a:r>
            <a:r>
              <a:rPr sz="1800" dirty="0">
                <a:latin typeface="Calibri"/>
                <a:cs typeface="Calibri"/>
              </a:rPr>
              <a:t>node/edge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partition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ranking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3145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Sample</a:t>
            </a:r>
            <a:r>
              <a:rPr sz="4400" spc="-220" dirty="0"/>
              <a:t> </a:t>
            </a:r>
            <a:r>
              <a:rPr sz="4400" dirty="0"/>
              <a:t>Network:</a:t>
            </a:r>
            <a:r>
              <a:rPr sz="4400" spc="-15" dirty="0"/>
              <a:t> </a:t>
            </a:r>
            <a:r>
              <a:rPr sz="4400" dirty="0"/>
              <a:t>Les</a:t>
            </a:r>
            <a:r>
              <a:rPr sz="4400" spc="-114" dirty="0"/>
              <a:t> </a:t>
            </a:r>
            <a:r>
              <a:rPr sz="4400" spc="-10" dirty="0"/>
              <a:t>Misérables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37105"/>
            <a:ext cx="10285730" cy="4088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network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Gephi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version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0.9.5*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Victor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Hugo's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novel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Les</a:t>
            </a:r>
            <a:r>
              <a:rPr sz="2600" i="1" spc="-10" dirty="0">
                <a:latin typeface="Calibri"/>
                <a:cs typeface="Calibri"/>
              </a:rPr>
              <a:t> Misérables</a:t>
            </a:r>
            <a:endParaRPr sz="2600">
              <a:latin typeface="Calibri"/>
              <a:cs typeface="Calibri"/>
            </a:endParaRPr>
          </a:p>
          <a:p>
            <a:pPr marL="241300" marR="1306195" indent="-229235">
              <a:lnSpc>
                <a:spcPct val="698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Nodes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represent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characters,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edge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represent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co-occurrence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characters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chapter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Directed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undirected?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Could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edge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weights?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69800"/>
              </a:lnSpc>
            </a:pPr>
            <a:r>
              <a:rPr sz="2600" dirty="0">
                <a:latin typeface="Calibri"/>
                <a:cs typeface="Calibri"/>
              </a:rPr>
              <a:t>*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available</a:t>
            </a:r>
            <a:r>
              <a:rPr sz="2600" spc="-20" dirty="0">
                <a:latin typeface="Calibri"/>
                <a:cs typeface="Calibri"/>
              </a:rPr>
              <a:t> from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http://www.casos.cs.cmu.edu/computational_tools/datasets/external/lesmi</a:t>
            </a:r>
            <a:r>
              <a:rPr sz="2600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s/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1174749"/>
            <a:ext cx="4616450" cy="8940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20"/>
              </a:spcBef>
            </a:pPr>
            <a:r>
              <a:rPr sz="3000" dirty="0"/>
              <a:t>Step</a:t>
            </a:r>
            <a:r>
              <a:rPr sz="3000" spc="-35" dirty="0"/>
              <a:t> </a:t>
            </a:r>
            <a:r>
              <a:rPr sz="3000" dirty="0"/>
              <a:t>by</a:t>
            </a:r>
            <a:r>
              <a:rPr sz="3000" spc="-85" dirty="0"/>
              <a:t> </a:t>
            </a:r>
            <a:r>
              <a:rPr sz="3000" dirty="0"/>
              <a:t>step</a:t>
            </a:r>
            <a:r>
              <a:rPr sz="3000" spc="-110" dirty="0"/>
              <a:t> </a:t>
            </a:r>
            <a:r>
              <a:rPr sz="3000" dirty="0"/>
              <a:t>for</a:t>
            </a:r>
            <a:r>
              <a:rPr sz="3000" spc="-30" dirty="0"/>
              <a:t> </a:t>
            </a:r>
            <a:r>
              <a:rPr sz="3000" dirty="0"/>
              <a:t>creating</a:t>
            </a:r>
            <a:r>
              <a:rPr sz="3000" spc="-100" dirty="0"/>
              <a:t> </a:t>
            </a:r>
            <a:r>
              <a:rPr sz="3000" spc="-50" dirty="0"/>
              <a:t>a </a:t>
            </a:r>
            <a:r>
              <a:rPr sz="3000" dirty="0"/>
              <a:t>network</a:t>
            </a:r>
            <a:r>
              <a:rPr sz="3000" spc="-40" dirty="0"/>
              <a:t> </a:t>
            </a:r>
            <a:r>
              <a:rPr sz="3000" spc="-10" dirty="0"/>
              <a:t>visualization</a:t>
            </a:r>
            <a:r>
              <a:rPr sz="3000" spc="-120" dirty="0"/>
              <a:t> </a:t>
            </a:r>
            <a:r>
              <a:rPr sz="3000" dirty="0"/>
              <a:t>in</a:t>
            </a:r>
            <a:r>
              <a:rPr sz="3000" spc="45" dirty="0"/>
              <a:t> </a:t>
            </a:r>
            <a:r>
              <a:rPr sz="3000" spc="-10" dirty="0"/>
              <a:t>Gephi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553446"/>
            <a:ext cx="4086860" cy="24091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color: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partition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(modularity)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size: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degree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Edge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width: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co-</a:t>
            </a:r>
            <a:r>
              <a:rPr sz="2150" spc="-10" dirty="0">
                <a:latin typeface="Calibri"/>
                <a:cs typeface="Calibri"/>
              </a:rPr>
              <a:t>occurrence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What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modularity?</a:t>
            </a:r>
            <a:endParaRPr sz="2150">
              <a:latin typeface="Calibri"/>
              <a:cs typeface="Calibri"/>
            </a:endParaRPr>
          </a:p>
          <a:p>
            <a:pPr marL="699135" marR="126364" lvl="1" indent="-229235">
              <a:lnSpc>
                <a:spcPts val="24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novel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was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published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60" dirty="0">
                <a:latin typeface="Calibri"/>
                <a:cs typeface="Calibri"/>
              </a:rPr>
              <a:t>5 </a:t>
            </a:r>
            <a:r>
              <a:rPr sz="2150" spc="-10" dirty="0">
                <a:latin typeface="Calibri"/>
                <a:cs typeface="Calibri"/>
              </a:rPr>
              <a:t>volumes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257" y="1375049"/>
            <a:ext cx="5319247" cy="41398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816863"/>
            <a:ext cx="4344035" cy="12388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695"/>
              </a:spcBef>
            </a:pPr>
            <a:r>
              <a:rPr sz="4200" dirty="0"/>
              <a:t>Download</a:t>
            </a:r>
            <a:r>
              <a:rPr sz="4200" spc="10" dirty="0"/>
              <a:t> </a:t>
            </a:r>
            <a:r>
              <a:rPr sz="4200" dirty="0"/>
              <a:t>and</a:t>
            </a:r>
            <a:r>
              <a:rPr sz="4200" spc="-60" dirty="0"/>
              <a:t> </a:t>
            </a:r>
            <a:r>
              <a:rPr sz="4200" spc="-20" dirty="0"/>
              <a:t>open </a:t>
            </a:r>
            <a:r>
              <a:rPr sz="4200" dirty="0"/>
              <a:t>the</a:t>
            </a:r>
            <a:r>
              <a:rPr sz="4200" spc="-75" dirty="0"/>
              <a:t> </a:t>
            </a:r>
            <a:r>
              <a:rPr sz="4200" dirty="0"/>
              <a:t>network</a:t>
            </a:r>
            <a:r>
              <a:rPr sz="4200" spc="-65" dirty="0"/>
              <a:t> </a:t>
            </a:r>
            <a:r>
              <a:rPr sz="4200" spc="-20" dirty="0"/>
              <a:t>file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586605" cy="3152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9235">
              <a:lnSpc>
                <a:spcPct val="917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Download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GML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file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from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http://www.casos.cs.cmu.edu/comput</a:t>
            </a:r>
            <a:r>
              <a:rPr sz="2150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ational_tools/datasets/external/lesmis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05"/>
              </a:lnSpc>
            </a:pPr>
            <a:r>
              <a:rPr sz="215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Gephi,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go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File</a:t>
            </a:r>
            <a:r>
              <a:rPr sz="2150" b="1" spc="16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Open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find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latin typeface="Calibri"/>
                <a:cs typeface="Calibri"/>
              </a:rPr>
              <a:t>the downloaded</a:t>
            </a:r>
            <a:r>
              <a:rPr sz="2150" spc="254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file.</a:t>
            </a:r>
            <a:endParaRPr sz="2150">
              <a:latin typeface="Calibri"/>
              <a:cs typeface="Calibri"/>
            </a:endParaRPr>
          </a:p>
          <a:p>
            <a:pPr marL="241300" marR="636270" indent="-229235">
              <a:lnSpc>
                <a:spcPts val="2330"/>
              </a:lnSpc>
              <a:spcBef>
                <a:spcPts val="10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Check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import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report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if </a:t>
            </a:r>
            <a:r>
              <a:rPr sz="2150" dirty="0">
                <a:latin typeface="Calibri"/>
                <a:cs typeface="Calibri"/>
              </a:rPr>
              <a:t>inferred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attributes are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correct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latin typeface="Calibri"/>
                <a:cs typeface="Calibri"/>
              </a:rPr>
              <a:t>Is</a:t>
            </a:r>
            <a:r>
              <a:rPr sz="2150" b="1" spc="10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it?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447800"/>
            <a:ext cx="54578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Changing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color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dirty="0"/>
              <a:t>size</a:t>
            </a:r>
            <a:r>
              <a:rPr spc="-7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0" dirty="0"/>
              <a:t>nodes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598483"/>
            <a:ext cx="6452870" cy="333502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First,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need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compute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some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attributes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ts val="249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Go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Statistics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run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Average</a:t>
            </a:r>
            <a:r>
              <a:rPr sz="2150" b="1" spc="7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Degree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b="1" dirty="0">
                <a:latin typeface="Calibri"/>
                <a:cs typeface="Calibri"/>
              </a:rPr>
              <a:t>Modularity</a:t>
            </a:r>
            <a:r>
              <a:rPr sz="2150" b="1" spc="2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calculations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ts val="2455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menu,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select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Partition</a:t>
            </a:r>
            <a:r>
              <a:rPr sz="2150" b="1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choose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55"/>
              </a:lnSpc>
            </a:pPr>
            <a:r>
              <a:rPr sz="2150" b="1" dirty="0">
                <a:latin typeface="Calibri"/>
                <a:cs typeface="Calibri"/>
              </a:rPr>
              <a:t>Modularity</a:t>
            </a:r>
            <a:r>
              <a:rPr sz="2150" b="1" spc="15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Class</a:t>
            </a:r>
            <a:r>
              <a:rPr sz="2150" b="1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dropdown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Click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Apply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button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Why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Partition?</a:t>
            </a:r>
            <a:endParaRPr sz="2150">
              <a:latin typeface="Calibri"/>
              <a:cs typeface="Calibri"/>
            </a:endParaRPr>
          </a:p>
          <a:p>
            <a:pPr marL="698500" lvl="1" indent="-228600">
              <a:lnSpc>
                <a:spcPts val="2055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Partition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normally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distinguish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categorical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variables,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125" y="333375"/>
            <a:ext cx="2495550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2050" y="4076700"/>
            <a:ext cx="2125527" cy="21217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Changing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color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dirty="0"/>
              <a:t>size</a:t>
            </a:r>
            <a:r>
              <a:rPr spc="-7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0" dirty="0"/>
              <a:t>nodes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598483"/>
            <a:ext cx="6544945" cy="3469004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Switch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Appearance</a:t>
            </a:r>
            <a:r>
              <a:rPr sz="2150" b="1" spc="10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options</a:t>
            </a:r>
            <a:endParaRPr sz="2150">
              <a:latin typeface="Calibri"/>
              <a:cs typeface="Calibri"/>
            </a:endParaRPr>
          </a:p>
          <a:p>
            <a:pPr marL="241300" marR="439420" indent="-22860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Select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Ranking</a:t>
            </a:r>
            <a:r>
              <a:rPr sz="2150" b="1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choose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Degree</a:t>
            </a:r>
            <a:r>
              <a:rPr sz="2150" b="1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dropdown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Set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Max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50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Click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Apply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Notice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change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size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Why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Ranking?</a:t>
            </a:r>
            <a:endParaRPr sz="2150">
              <a:latin typeface="Calibri"/>
              <a:cs typeface="Calibri"/>
            </a:endParaRPr>
          </a:p>
          <a:p>
            <a:pPr marL="698500" marR="5080" lvl="1" indent="-229235">
              <a:lnSpc>
                <a:spcPts val="195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categorical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ordering,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ranking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 represent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node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300" y="333375"/>
            <a:ext cx="2743200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4343" y="4149864"/>
            <a:ext cx="2014209" cy="20486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Applying</a:t>
            </a:r>
            <a:r>
              <a:rPr spc="-5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10" dirty="0"/>
              <a:t>layout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Nodes</a:t>
            </a:r>
            <a:r>
              <a:rPr spc="180" dirty="0"/>
              <a:t> </a:t>
            </a:r>
            <a:r>
              <a:rPr dirty="0"/>
              <a:t>do</a:t>
            </a:r>
            <a:r>
              <a:rPr spc="30" dirty="0"/>
              <a:t> </a:t>
            </a:r>
            <a:r>
              <a:rPr dirty="0"/>
              <a:t>not</a:t>
            </a:r>
            <a:r>
              <a:rPr spc="80" dirty="0"/>
              <a:t> </a:t>
            </a:r>
            <a:r>
              <a:rPr dirty="0"/>
              <a:t>inherently</a:t>
            </a:r>
            <a:r>
              <a:rPr spc="200" dirty="0"/>
              <a:t> </a:t>
            </a:r>
            <a:r>
              <a:rPr dirty="0"/>
              <a:t>have</a:t>
            </a:r>
            <a:r>
              <a:rPr spc="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position</a:t>
            </a:r>
            <a:r>
              <a:rPr spc="114" dirty="0"/>
              <a:t> </a:t>
            </a:r>
            <a:r>
              <a:rPr dirty="0"/>
              <a:t>in</a:t>
            </a:r>
            <a:r>
              <a:rPr spc="35" dirty="0"/>
              <a:t> </a:t>
            </a:r>
            <a:r>
              <a:rPr dirty="0"/>
              <a:t>a</a:t>
            </a:r>
            <a:r>
              <a:rPr spc="60" dirty="0"/>
              <a:t> </a:t>
            </a:r>
            <a:r>
              <a:rPr dirty="0"/>
              <a:t>2D</a:t>
            </a:r>
            <a:r>
              <a:rPr spc="-10" dirty="0"/>
              <a:t> </a:t>
            </a:r>
            <a:r>
              <a:rPr spc="-20" dirty="0"/>
              <a:t>plot</a:t>
            </a:r>
          </a:p>
          <a:p>
            <a:pPr marL="241300" marR="5080" indent="-22860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Layouts</a:t>
            </a:r>
            <a:r>
              <a:rPr spc="165" dirty="0"/>
              <a:t> </a:t>
            </a:r>
            <a:r>
              <a:rPr dirty="0"/>
              <a:t>use</a:t>
            </a:r>
            <a:r>
              <a:rPr spc="80" dirty="0"/>
              <a:t> </a:t>
            </a:r>
            <a:r>
              <a:rPr dirty="0"/>
              <a:t>node</a:t>
            </a:r>
            <a:r>
              <a:rPr spc="85" dirty="0"/>
              <a:t> </a:t>
            </a:r>
            <a:r>
              <a:rPr dirty="0"/>
              <a:t>and</a:t>
            </a:r>
            <a:r>
              <a:rPr spc="100" dirty="0"/>
              <a:t> </a:t>
            </a:r>
            <a:r>
              <a:rPr dirty="0"/>
              <a:t>edge</a:t>
            </a:r>
            <a:r>
              <a:rPr spc="80" dirty="0"/>
              <a:t> </a:t>
            </a:r>
            <a:r>
              <a:rPr dirty="0"/>
              <a:t>attributes</a:t>
            </a:r>
            <a:r>
              <a:rPr spc="-60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produce</a:t>
            </a:r>
            <a:r>
              <a:rPr spc="160" dirty="0"/>
              <a:t> </a:t>
            </a:r>
            <a:r>
              <a:rPr spc="-20" dirty="0"/>
              <a:t>more </a:t>
            </a:r>
            <a:r>
              <a:rPr dirty="0"/>
              <a:t>meaningful</a:t>
            </a:r>
            <a:r>
              <a:rPr spc="150" dirty="0"/>
              <a:t> </a:t>
            </a:r>
            <a:r>
              <a:rPr dirty="0"/>
              <a:t>displays</a:t>
            </a:r>
            <a:r>
              <a:rPr spc="10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spc="-10" dirty="0"/>
              <a:t>network</a:t>
            </a:r>
          </a:p>
          <a:p>
            <a:pPr marL="241300" marR="64769" indent="-228600">
              <a:lnSpc>
                <a:spcPts val="23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In</a:t>
            </a:r>
            <a:r>
              <a:rPr spc="15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b="1" dirty="0">
                <a:latin typeface="Calibri"/>
                <a:cs typeface="Calibri"/>
              </a:rPr>
              <a:t>Layout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dirty="0"/>
              <a:t>menu,</a:t>
            </a:r>
            <a:r>
              <a:rPr spc="155" dirty="0"/>
              <a:t> </a:t>
            </a:r>
            <a:r>
              <a:rPr dirty="0"/>
              <a:t>select</a:t>
            </a:r>
            <a:r>
              <a:rPr spc="120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b="1" dirty="0">
                <a:latin typeface="Calibri"/>
                <a:cs typeface="Calibri"/>
              </a:rPr>
              <a:t>Force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Atlas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spc="-10" dirty="0"/>
              <a:t>algorithm </a:t>
            </a:r>
            <a:r>
              <a:rPr dirty="0"/>
              <a:t>from</a:t>
            </a:r>
            <a:r>
              <a:rPr spc="45" dirty="0"/>
              <a:t> </a:t>
            </a:r>
            <a:r>
              <a:rPr dirty="0"/>
              <a:t>the</a:t>
            </a:r>
            <a:r>
              <a:rPr spc="105" dirty="0"/>
              <a:t> </a:t>
            </a:r>
            <a:r>
              <a:rPr dirty="0"/>
              <a:t>dropdown</a:t>
            </a:r>
            <a:r>
              <a:rPr spc="114" dirty="0"/>
              <a:t> </a:t>
            </a:r>
            <a:r>
              <a:rPr dirty="0"/>
              <a:t>list</a:t>
            </a:r>
            <a:r>
              <a:rPr spc="5" dirty="0"/>
              <a:t> </a:t>
            </a:r>
            <a:r>
              <a:rPr dirty="0"/>
              <a:t>and</a:t>
            </a:r>
            <a:r>
              <a:rPr spc="114" dirty="0"/>
              <a:t> </a:t>
            </a:r>
            <a:r>
              <a:rPr dirty="0"/>
              <a:t>click</a:t>
            </a:r>
            <a:r>
              <a:rPr spc="50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b="1" spc="-25" dirty="0">
                <a:latin typeface="Calibri"/>
                <a:cs typeface="Calibri"/>
              </a:rPr>
              <a:t>Run</a:t>
            </a:r>
          </a:p>
          <a:p>
            <a:pPr marL="240665" indent="-227965">
              <a:lnSpc>
                <a:spcPts val="249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Click</a:t>
            </a:r>
            <a:r>
              <a:rPr spc="50" dirty="0"/>
              <a:t> </a:t>
            </a:r>
            <a:r>
              <a:rPr dirty="0"/>
              <a:t>on</a:t>
            </a:r>
            <a:r>
              <a:rPr spc="114" dirty="0"/>
              <a:t> </a:t>
            </a:r>
            <a:r>
              <a:rPr b="1" dirty="0">
                <a:latin typeface="Calibri"/>
                <a:cs typeface="Calibri"/>
              </a:rPr>
              <a:t>Stop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pause</a:t>
            </a:r>
            <a:r>
              <a:rPr spc="180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algorithm</a:t>
            </a:r>
            <a:r>
              <a:rPr spc="45" dirty="0"/>
              <a:t> </a:t>
            </a:r>
            <a:r>
              <a:rPr dirty="0"/>
              <a:t>as</a:t>
            </a:r>
            <a:r>
              <a:rPr spc="110" dirty="0"/>
              <a:t> </a:t>
            </a:r>
            <a:r>
              <a:rPr dirty="0"/>
              <a:t>it</a:t>
            </a:r>
            <a:r>
              <a:rPr spc="5" dirty="0"/>
              <a:t> </a:t>
            </a:r>
            <a:r>
              <a:rPr dirty="0"/>
              <a:t>may</a:t>
            </a:r>
            <a:r>
              <a:rPr spc="125" dirty="0"/>
              <a:t> </a:t>
            </a:r>
            <a:r>
              <a:rPr spc="-25" dirty="0"/>
              <a:t>not</a:t>
            </a:r>
          </a:p>
          <a:p>
            <a:pPr marL="241300">
              <a:lnSpc>
                <a:spcPts val="2490"/>
              </a:lnSpc>
            </a:pPr>
            <a:r>
              <a:rPr dirty="0"/>
              <a:t>converge</a:t>
            </a:r>
            <a:r>
              <a:rPr spc="8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spc="-10" dirty="0"/>
              <a:t>solution</a:t>
            </a:r>
          </a:p>
          <a:p>
            <a:pPr marL="241300" marR="152400" indent="-228600">
              <a:lnSpc>
                <a:spcPts val="241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Repeat</a:t>
            </a:r>
            <a:r>
              <a:rPr spc="155" dirty="0"/>
              <a:t> </a:t>
            </a:r>
            <a:r>
              <a:rPr dirty="0"/>
              <a:t>it</a:t>
            </a:r>
            <a:r>
              <a:rPr spc="80" dirty="0"/>
              <a:t> </a:t>
            </a:r>
            <a:r>
              <a:rPr dirty="0"/>
              <a:t>but</a:t>
            </a:r>
            <a:r>
              <a:rPr spc="80" dirty="0"/>
              <a:t> </a:t>
            </a:r>
            <a:r>
              <a:rPr dirty="0"/>
              <a:t>now</a:t>
            </a:r>
            <a:r>
              <a:rPr spc="75" dirty="0"/>
              <a:t> </a:t>
            </a:r>
            <a:r>
              <a:rPr dirty="0"/>
              <a:t>set</a:t>
            </a:r>
            <a:r>
              <a:rPr spc="16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b="1" dirty="0">
                <a:latin typeface="Calibri"/>
                <a:cs typeface="Calibri"/>
              </a:rPr>
              <a:t>Scaling</a:t>
            </a:r>
            <a:r>
              <a:rPr b="1" spc="80" dirty="0">
                <a:latin typeface="Calibri"/>
                <a:cs typeface="Calibri"/>
              </a:rPr>
              <a:t> </a:t>
            </a:r>
            <a:r>
              <a:rPr dirty="0"/>
              <a:t>attribute</a:t>
            </a:r>
            <a:r>
              <a:rPr spc="-60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select</a:t>
            </a:r>
            <a:r>
              <a:rPr spc="185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b="1" dirty="0">
                <a:latin typeface="Calibri"/>
                <a:cs typeface="Calibri"/>
              </a:rPr>
              <a:t>Prevent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Overlap</a:t>
            </a:r>
            <a:r>
              <a:rPr b="1" spc="120" dirty="0">
                <a:latin typeface="Calibri"/>
                <a:cs typeface="Calibri"/>
              </a:rPr>
              <a:t> </a:t>
            </a:r>
            <a:r>
              <a:rPr spc="-10" dirty="0"/>
              <a:t>option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7250" y="333375"/>
            <a:ext cx="2491244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1975" y="4149873"/>
            <a:ext cx="2783872" cy="2414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Filtering</a:t>
            </a:r>
            <a:r>
              <a:rPr spc="-114" dirty="0"/>
              <a:t> </a:t>
            </a:r>
            <a:r>
              <a:rPr dirty="0"/>
              <a:t>nodes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spc="-10" dirty="0"/>
              <a:t>edges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695892"/>
            <a:ext cx="6468745" cy="3444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>
              <a:lnSpc>
                <a:spcPts val="218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Nodes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attributes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clearer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visualization</a:t>
            </a:r>
            <a:endParaRPr sz="2000">
              <a:latin typeface="Calibri"/>
              <a:cs typeface="Calibri"/>
            </a:endParaRPr>
          </a:p>
          <a:p>
            <a:pPr marL="241300" marR="305435" indent="-228600">
              <a:lnSpc>
                <a:spcPts val="21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Examples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options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degree,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weight, </a:t>
            </a:r>
            <a:r>
              <a:rPr sz="2000" dirty="0">
                <a:latin typeface="Calibri"/>
                <a:cs typeface="Calibri"/>
              </a:rPr>
              <a:t>modularity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class</a:t>
            </a:r>
            <a:endParaRPr sz="2000">
              <a:latin typeface="Calibri"/>
              <a:cs typeface="Calibri"/>
            </a:endParaRPr>
          </a:p>
          <a:p>
            <a:pPr marL="241300" marR="410845" indent="-228600">
              <a:lnSpc>
                <a:spcPts val="2100"/>
              </a:lnSpc>
              <a:spcBef>
                <a:spcPts val="11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5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filter,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menu,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select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filtering </a:t>
            </a:r>
            <a:r>
              <a:rPr sz="2000" dirty="0">
                <a:latin typeface="Calibri"/>
                <a:cs typeface="Calibri"/>
              </a:rPr>
              <a:t>option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attribute,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example,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  <a:p>
            <a:pPr marL="241300" marR="72390" indent="-228600">
              <a:lnSpc>
                <a:spcPts val="2100"/>
              </a:lnSpc>
              <a:spcBef>
                <a:spcPts val="11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Adjust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range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interest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click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Filter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button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6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revert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click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Stop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filters 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combined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complex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queries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38100"/>
            <a:ext cx="2533650" cy="57912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696325" y="5981700"/>
            <a:ext cx="2754630" cy="725805"/>
            <a:chOff x="8696325" y="5981700"/>
            <a:chExt cx="2754630" cy="7258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6325" y="5981700"/>
              <a:ext cx="2743200" cy="7143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025251" y="6453187"/>
              <a:ext cx="419100" cy="247650"/>
            </a:xfrm>
            <a:custGeom>
              <a:avLst/>
              <a:gdLst/>
              <a:ahLst/>
              <a:cxnLst/>
              <a:rect l="l" t="t" r="r" b="b"/>
              <a:pathLst>
                <a:path w="419100" h="247650">
                  <a:moveTo>
                    <a:pt x="0" y="247650"/>
                  </a:moveTo>
                  <a:lnTo>
                    <a:pt x="419100" y="24765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2929572"/>
            <a:ext cx="27330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dirty="0">
                <a:latin typeface="Calibri Light"/>
                <a:cs typeface="Calibri Light"/>
              </a:rPr>
              <a:t>Class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spc="-20" dirty="0">
                <a:latin typeface="Calibri Light"/>
                <a:cs typeface="Calibri Light"/>
              </a:rPr>
              <a:t>Plan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65252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99076" y="696277"/>
            <a:ext cx="6506845" cy="12585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580"/>
              </a:spcBef>
            </a:pPr>
            <a:r>
              <a:rPr sz="4200" b="0" dirty="0">
                <a:latin typeface="Calibri"/>
                <a:cs typeface="Calibri"/>
              </a:rPr>
              <a:t>Overview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of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tools</a:t>
            </a:r>
            <a:r>
              <a:rPr sz="4200" b="0" spc="-6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for</a:t>
            </a:r>
            <a:r>
              <a:rPr sz="4200" b="0" spc="-30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network </a:t>
            </a:r>
            <a:r>
              <a:rPr sz="4200" b="0" dirty="0">
                <a:latin typeface="Calibri"/>
                <a:cs typeface="Calibri"/>
              </a:rPr>
              <a:t>analysis</a:t>
            </a:r>
            <a:r>
              <a:rPr sz="4200" b="0" spc="-6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and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visualization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3026" y="249085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99076" y="2542793"/>
            <a:ext cx="55702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dirty="0">
                <a:latin typeface="Calibri"/>
                <a:cs typeface="Calibri"/>
              </a:rPr>
              <a:t>Installing</a:t>
            </a:r>
            <a:r>
              <a:rPr sz="4200" spc="-4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and</a:t>
            </a:r>
            <a:r>
              <a:rPr sz="4200" spc="-10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using</a:t>
            </a:r>
            <a:r>
              <a:rPr sz="4200" spc="-25" dirty="0">
                <a:latin typeface="Calibri"/>
                <a:cs typeface="Calibri"/>
              </a:rPr>
              <a:t> </a:t>
            </a:r>
            <a:r>
              <a:rPr sz="4200" spc="-10" dirty="0">
                <a:latin typeface="Calibri"/>
                <a:cs typeface="Calibri"/>
              </a:rPr>
              <a:t>Gephi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53026" y="43387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99076" y="4388421"/>
            <a:ext cx="63220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dirty="0">
                <a:latin typeface="Calibri"/>
                <a:cs typeface="Calibri"/>
              </a:rPr>
              <a:t>Gephi</a:t>
            </a:r>
            <a:r>
              <a:rPr sz="4200" spc="80" dirty="0">
                <a:latin typeface="Calibri"/>
                <a:cs typeface="Calibri"/>
              </a:rPr>
              <a:t> </a:t>
            </a:r>
            <a:r>
              <a:rPr sz="4200" spc="-25" dirty="0">
                <a:latin typeface="Calibri"/>
                <a:cs typeface="Calibri"/>
              </a:rPr>
              <a:t>hands-</a:t>
            </a:r>
            <a:r>
              <a:rPr sz="4200" dirty="0">
                <a:latin typeface="Calibri"/>
                <a:cs typeface="Calibri"/>
              </a:rPr>
              <a:t>on</a:t>
            </a:r>
            <a:r>
              <a:rPr sz="4200" spc="-1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lab</a:t>
            </a:r>
            <a:r>
              <a:rPr sz="4200" spc="-10" dirty="0">
                <a:latin typeface="Calibri"/>
                <a:cs typeface="Calibri"/>
              </a:rPr>
              <a:t> exercises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324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0"/>
              </a:spcBef>
            </a:pPr>
            <a:r>
              <a:rPr sz="5000" dirty="0"/>
              <a:t>Network</a:t>
            </a:r>
            <a:r>
              <a:rPr sz="5000" spc="-210" dirty="0"/>
              <a:t> </a:t>
            </a:r>
            <a:r>
              <a:rPr sz="5000" spc="-10" dirty="0"/>
              <a:t>statistics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9316"/>
            <a:ext cx="4668520" cy="336422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marR="5080" indent="-229235">
              <a:lnSpc>
                <a:spcPts val="1650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Degree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number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edges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incident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(in/out </a:t>
            </a:r>
            <a:r>
              <a:rPr sz="1500" dirty="0">
                <a:latin typeface="Calibri"/>
                <a:cs typeface="Calibri"/>
              </a:rPr>
              <a:t>degree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available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directed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graphs)</a:t>
            </a:r>
            <a:endParaRPr sz="1500">
              <a:latin typeface="Calibri"/>
              <a:cs typeface="Calibri"/>
            </a:endParaRPr>
          </a:p>
          <a:p>
            <a:pPr marL="241300" marR="99695" indent="-229235" algn="just">
              <a:lnSpc>
                <a:spcPct val="896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Betweenness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centrality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number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shortest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paths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pass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that node</a:t>
            </a:r>
            <a:endParaRPr sz="1500">
              <a:latin typeface="Calibri"/>
              <a:cs typeface="Calibri"/>
            </a:endParaRPr>
          </a:p>
          <a:p>
            <a:pPr marL="241300" marR="138430" indent="-229235">
              <a:lnSpc>
                <a:spcPts val="165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Closeness</a:t>
            </a:r>
            <a:r>
              <a:rPr sz="1500" b="1" spc="-8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centrality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sum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 shortest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paths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a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nodes</a:t>
            </a:r>
            <a:endParaRPr sz="1500">
              <a:latin typeface="Calibri"/>
              <a:cs typeface="Calibri"/>
            </a:endParaRPr>
          </a:p>
          <a:p>
            <a:pPr marL="241300" marR="74295" indent="-229235">
              <a:lnSpc>
                <a:spcPts val="158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Eccentricity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greatest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distance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between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dirty="0">
                <a:latin typeface="Calibri"/>
                <a:cs typeface="Calibri"/>
              </a:rPr>
              <a:t>any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network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725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Diameter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longest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shortest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path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between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any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725"/>
              </a:lnSpc>
            </a:pPr>
            <a:r>
              <a:rPr sz="1500" spc="-10" dirty="0">
                <a:latin typeface="Calibri"/>
                <a:cs typeface="Calibri"/>
              </a:rPr>
              <a:t>nodes</a:t>
            </a:r>
            <a:endParaRPr sz="1500">
              <a:latin typeface="Calibri"/>
              <a:cs typeface="Calibri"/>
            </a:endParaRPr>
          </a:p>
          <a:p>
            <a:pPr marL="241300" marR="81280" indent="-229235">
              <a:lnSpc>
                <a:spcPts val="158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Many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metrics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available,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more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can</a:t>
            </a:r>
            <a:r>
              <a:rPr sz="1500" spc="-25" dirty="0">
                <a:latin typeface="Calibri"/>
                <a:cs typeface="Calibri"/>
              </a:rPr>
              <a:t> be </a:t>
            </a:r>
            <a:r>
              <a:rPr sz="1500" dirty="0">
                <a:latin typeface="Calibri"/>
                <a:cs typeface="Calibri"/>
              </a:rPr>
              <a:t>loaded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plugins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638175"/>
            <a:ext cx="3390900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1200213"/>
            <a:ext cx="289941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spc="-135" dirty="0"/>
              <a:t> </a:t>
            </a:r>
            <a:r>
              <a:rPr spc="-80" dirty="0"/>
              <a:t>Table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623435" cy="22459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9235">
              <a:lnSpc>
                <a:spcPts val="24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table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view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seen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Data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Table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Data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edited</a:t>
            </a:r>
            <a:endParaRPr sz="2150">
              <a:latin typeface="Calibri"/>
              <a:cs typeface="Calibri"/>
            </a:endParaRPr>
          </a:p>
          <a:p>
            <a:pPr marL="241300" marR="403860" indent="-229235">
              <a:lnSpc>
                <a:spcPts val="233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Nodes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created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or </a:t>
            </a:r>
            <a:r>
              <a:rPr sz="2150" spc="-10" dirty="0">
                <a:latin typeface="Calibri"/>
                <a:cs typeface="Calibri"/>
              </a:rPr>
              <a:t>deleted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Can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import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spreadsheets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300" y="1847850"/>
            <a:ext cx="664845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Rendering</a:t>
            </a:r>
            <a:r>
              <a:rPr spc="-9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graph</a:t>
            </a:r>
            <a:r>
              <a:rPr spc="-120" dirty="0"/>
              <a:t> </a:t>
            </a:r>
            <a:r>
              <a:rPr spc="-25" dirty="0"/>
              <a:t>to </a:t>
            </a:r>
            <a:r>
              <a:rPr spc="-10" dirty="0"/>
              <a:t>export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5875" y="266700"/>
            <a:ext cx="2476500" cy="18859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6902" y="2281173"/>
            <a:ext cx="4385945" cy="83185"/>
            <a:chOff x="816902" y="2281173"/>
            <a:chExt cx="4385945" cy="83185"/>
          </a:xfrm>
        </p:grpSpPr>
        <p:sp>
          <p:nvSpPr>
            <p:cNvPr id="5" name="object 5"/>
            <p:cNvSpPr/>
            <p:nvPr/>
          </p:nvSpPr>
          <p:spPr>
            <a:xfrm>
              <a:off x="838199" y="2301125"/>
              <a:ext cx="4344670" cy="38100"/>
            </a:xfrm>
            <a:custGeom>
              <a:avLst/>
              <a:gdLst/>
              <a:ahLst/>
              <a:cxnLst/>
              <a:rect l="l" t="t" r="r" b="b"/>
              <a:pathLst>
                <a:path w="4344670" h="38100">
                  <a:moveTo>
                    <a:pt x="207697" y="0"/>
                  </a:moveTo>
                  <a:lnTo>
                    <a:pt x="159032" y="382"/>
                  </a:lnTo>
                  <a:lnTo>
                    <a:pt x="108776" y="2494"/>
                  </a:lnTo>
                  <a:lnTo>
                    <a:pt x="56056" y="6722"/>
                  </a:lnTo>
                  <a:lnTo>
                    <a:pt x="0" y="13449"/>
                  </a:lnTo>
                  <a:lnTo>
                    <a:pt x="584" y="19418"/>
                  </a:lnTo>
                  <a:lnTo>
                    <a:pt x="673" y="27673"/>
                  </a:lnTo>
                  <a:lnTo>
                    <a:pt x="0" y="32499"/>
                  </a:lnTo>
                  <a:lnTo>
                    <a:pt x="47988" y="29487"/>
                  </a:lnTo>
                  <a:lnTo>
                    <a:pt x="97045" y="27722"/>
                  </a:lnTo>
                  <a:lnTo>
                    <a:pt x="147112" y="26989"/>
                  </a:lnTo>
                  <a:lnTo>
                    <a:pt x="198133" y="27073"/>
                  </a:lnTo>
                  <a:lnTo>
                    <a:pt x="250048" y="27758"/>
                  </a:lnTo>
                  <a:lnTo>
                    <a:pt x="410584" y="31283"/>
                  </a:lnTo>
                  <a:lnTo>
                    <a:pt x="465499" y="32231"/>
                  </a:lnTo>
                  <a:lnTo>
                    <a:pt x="521020" y="32708"/>
                  </a:lnTo>
                  <a:lnTo>
                    <a:pt x="577088" y="32499"/>
                  </a:lnTo>
                  <a:lnTo>
                    <a:pt x="793059" y="30237"/>
                  </a:lnTo>
                  <a:lnTo>
                    <a:pt x="931630" y="29646"/>
                  </a:lnTo>
                  <a:lnTo>
                    <a:pt x="1035078" y="29877"/>
                  </a:lnTo>
                  <a:lnTo>
                    <a:pt x="1151480" y="30779"/>
                  </a:lnTo>
                  <a:lnTo>
                    <a:pt x="1351930" y="33360"/>
                  </a:lnTo>
                  <a:lnTo>
                    <a:pt x="1412989" y="33812"/>
                  </a:lnTo>
                  <a:lnTo>
                    <a:pt x="1468501" y="33924"/>
                  </a:lnTo>
                  <a:lnTo>
                    <a:pt x="1566783" y="33405"/>
                  </a:lnTo>
                  <a:lnTo>
                    <a:pt x="1739661" y="31330"/>
                  </a:lnTo>
                  <a:lnTo>
                    <a:pt x="1829849" y="30881"/>
                  </a:lnTo>
                  <a:lnTo>
                    <a:pt x="1879290" y="31046"/>
                  </a:lnTo>
                  <a:lnTo>
                    <a:pt x="1932929" y="31562"/>
                  </a:lnTo>
                  <a:lnTo>
                    <a:pt x="2058221" y="33362"/>
                  </a:lnTo>
                  <a:lnTo>
                    <a:pt x="2114930" y="33363"/>
                  </a:lnTo>
                  <a:lnTo>
                    <a:pt x="2163796" y="32713"/>
                  </a:lnTo>
                  <a:lnTo>
                    <a:pt x="2206747" y="31624"/>
                  </a:lnTo>
                  <a:lnTo>
                    <a:pt x="2319395" y="27838"/>
                  </a:lnTo>
                  <a:lnTo>
                    <a:pt x="2357971" y="27108"/>
                  </a:lnTo>
                  <a:lnTo>
                    <a:pt x="2400274" y="26998"/>
                  </a:lnTo>
                  <a:lnTo>
                    <a:pt x="2448232" y="27719"/>
                  </a:lnTo>
                  <a:lnTo>
                    <a:pt x="2503774" y="29482"/>
                  </a:lnTo>
                  <a:lnTo>
                    <a:pt x="2634388" y="35499"/>
                  </a:lnTo>
                  <a:lnTo>
                    <a:pt x="2691372" y="37217"/>
                  </a:lnTo>
                  <a:lnTo>
                    <a:pt x="2741598" y="37874"/>
                  </a:lnTo>
                  <a:lnTo>
                    <a:pt x="2786883" y="37692"/>
                  </a:lnTo>
                  <a:lnTo>
                    <a:pt x="2829044" y="36890"/>
                  </a:lnTo>
                  <a:lnTo>
                    <a:pt x="2954956" y="32978"/>
                  </a:lnTo>
                  <a:lnTo>
                    <a:pt x="3002793" y="31909"/>
                  </a:lnTo>
                  <a:lnTo>
                    <a:pt x="3056594" y="31326"/>
                  </a:lnTo>
                  <a:lnTo>
                    <a:pt x="3118174" y="31449"/>
                  </a:lnTo>
                  <a:lnTo>
                    <a:pt x="3261944" y="33607"/>
                  </a:lnTo>
                  <a:lnTo>
                    <a:pt x="3327310" y="33883"/>
                  </a:lnTo>
                  <a:lnTo>
                    <a:pt x="3386478" y="33517"/>
                  </a:lnTo>
                  <a:lnTo>
                    <a:pt x="3440477" y="32696"/>
                  </a:lnTo>
                  <a:lnTo>
                    <a:pt x="3581735" y="29404"/>
                  </a:lnTo>
                  <a:lnTo>
                    <a:pt x="3625337" y="28660"/>
                  </a:lnTo>
                  <a:lnTo>
                    <a:pt x="3668910" y="28409"/>
                  </a:lnTo>
                  <a:lnTo>
                    <a:pt x="3713484" y="28839"/>
                  </a:lnTo>
                  <a:lnTo>
                    <a:pt x="3760086" y="30139"/>
                  </a:lnTo>
                  <a:lnTo>
                    <a:pt x="3809746" y="32499"/>
                  </a:lnTo>
                  <a:lnTo>
                    <a:pt x="3862699" y="34588"/>
                  </a:lnTo>
                  <a:lnTo>
                    <a:pt x="3910099" y="34750"/>
                  </a:lnTo>
                  <a:lnTo>
                    <a:pt x="3953499" y="33488"/>
                  </a:lnTo>
                  <a:lnTo>
                    <a:pt x="3994456" y="31304"/>
                  </a:lnTo>
                  <a:lnTo>
                    <a:pt x="4075262" y="26187"/>
                  </a:lnTo>
                  <a:lnTo>
                    <a:pt x="4118221" y="24259"/>
                  </a:lnTo>
                  <a:lnTo>
                    <a:pt x="4164959" y="23423"/>
                  </a:lnTo>
                  <a:lnTo>
                    <a:pt x="4217031" y="24183"/>
                  </a:lnTo>
                  <a:lnTo>
                    <a:pt x="4275993" y="27040"/>
                  </a:lnTo>
                  <a:lnTo>
                    <a:pt x="4343400" y="32499"/>
                  </a:lnTo>
                  <a:lnTo>
                    <a:pt x="4344162" y="28054"/>
                  </a:lnTo>
                  <a:lnTo>
                    <a:pt x="4342511" y="19164"/>
                  </a:lnTo>
                  <a:lnTo>
                    <a:pt x="4343400" y="13449"/>
                  </a:lnTo>
                  <a:lnTo>
                    <a:pt x="3785425" y="14571"/>
                  </a:lnTo>
                  <a:lnTo>
                    <a:pt x="3669962" y="13862"/>
                  </a:lnTo>
                  <a:lnTo>
                    <a:pt x="3599140" y="12766"/>
                  </a:lnTo>
                  <a:lnTo>
                    <a:pt x="3392809" y="7588"/>
                  </a:lnTo>
                  <a:lnTo>
                    <a:pt x="3271996" y="5162"/>
                  </a:lnTo>
                  <a:lnTo>
                    <a:pt x="3211594" y="4398"/>
                  </a:lnTo>
                  <a:lnTo>
                    <a:pt x="3152878" y="4089"/>
                  </a:lnTo>
                  <a:lnTo>
                    <a:pt x="3097109" y="4351"/>
                  </a:lnTo>
                  <a:lnTo>
                    <a:pt x="3045550" y="5302"/>
                  </a:lnTo>
                  <a:lnTo>
                    <a:pt x="2999462" y="7057"/>
                  </a:lnTo>
                  <a:lnTo>
                    <a:pt x="2960107" y="9734"/>
                  </a:lnTo>
                  <a:lnTo>
                    <a:pt x="2892832" y="18283"/>
                  </a:lnTo>
                  <a:lnTo>
                    <a:pt x="2853715" y="21956"/>
                  </a:lnTo>
                  <a:lnTo>
                    <a:pt x="2811358" y="24530"/>
                  </a:lnTo>
                  <a:lnTo>
                    <a:pt x="2765728" y="26072"/>
                  </a:lnTo>
                  <a:lnTo>
                    <a:pt x="2716788" y="26648"/>
                  </a:lnTo>
                  <a:lnTo>
                    <a:pt x="2664503" y="26321"/>
                  </a:lnTo>
                  <a:lnTo>
                    <a:pt x="2608837" y="25159"/>
                  </a:lnTo>
                  <a:lnTo>
                    <a:pt x="2549756" y="23225"/>
                  </a:lnTo>
                  <a:lnTo>
                    <a:pt x="2487222" y="20585"/>
                  </a:lnTo>
                  <a:lnTo>
                    <a:pt x="2421202" y="17305"/>
                  </a:lnTo>
                  <a:lnTo>
                    <a:pt x="2351659" y="13449"/>
                  </a:lnTo>
                  <a:lnTo>
                    <a:pt x="2290887" y="10681"/>
                  </a:lnTo>
                  <a:lnTo>
                    <a:pt x="2238170" y="9683"/>
                  </a:lnTo>
                  <a:lnTo>
                    <a:pt x="2191783" y="10073"/>
                  </a:lnTo>
                  <a:lnTo>
                    <a:pt x="2150001" y="11473"/>
                  </a:lnTo>
                  <a:lnTo>
                    <a:pt x="2111100" y="13503"/>
                  </a:lnTo>
                  <a:lnTo>
                    <a:pt x="2035039" y="17932"/>
                  </a:lnTo>
                  <a:lnTo>
                    <a:pt x="1994431" y="19573"/>
                  </a:lnTo>
                  <a:lnTo>
                    <a:pt x="1949805" y="20325"/>
                  </a:lnTo>
                  <a:lnTo>
                    <a:pt x="1899436" y="19808"/>
                  </a:lnTo>
                  <a:lnTo>
                    <a:pt x="1841599" y="17642"/>
                  </a:lnTo>
                  <a:lnTo>
                    <a:pt x="1713745" y="9646"/>
                  </a:lnTo>
                  <a:lnTo>
                    <a:pt x="1654962" y="7244"/>
                  </a:lnTo>
                  <a:lnTo>
                    <a:pt x="1598108" y="6040"/>
                  </a:lnTo>
                  <a:lnTo>
                    <a:pt x="1543068" y="5829"/>
                  </a:lnTo>
                  <a:lnTo>
                    <a:pt x="1489726" y="6407"/>
                  </a:lnTo>
                  <a:lnTo>
                    <a:pt x="1437969" y="7570"/>
                  </a:lnTo>
                  <a:lnTo>
                    <a:pt x="1244488" y="13993"/>
                  </a:lnTo>
                  <a:lnTo>
                    <a:pt x="1198932" y="15020"/>
                  </a:lnTo>
                  <a:lnTo>
                    <a:pt x="1154271" y="15408"/>
                  </a:lnTo>
                  <a:lnTo>
                    <a:pt x="1110393" y="14952"/>
                  </a:lnTo>
                  <a:lnTo>
                    <a:pt x="1067181" y="13449"/>
                  </a:lnTo>
                  <a:lnTo>
                    <a:pt x="1011206" y="11107"/>
                  </a:lnTo>
                  <a:lnTo>
                    <a:pt x="962054" y="9815"/>
                  </a:lnTo>
                  <a:lnTo>
                    <a:pt x="917747" y="9376"/>
                  </a:lnTo>
                  <a:lnTo>
                    <a:pt x="876307" y="9590"/>
                  </a:lnTo>
                  <a:lnTo>
                    <a:pt x="699649" y="12998"/>
                  </a:lnTo>
                  <a:lnTo>
                    <a:pt x="642869" y="13493"/>
                  </a:lnTo>
                  <a:lnTo>
                    <a:pt x="577088" y="13449"/>
                  </a:lnTo>
                  <a:lnTo>
                    <a:pt x="515130" y="12493"/>
                  </a:lnTo>
                  <a:lnTo>
                    <a:pt x="457689" y="10574"/>
                  </a:lnTo>
                  <a:lnTo>
                    <a:pt x="403893" y="8076"/>
                  </a:lnTo>
                  <a:lnTo>
                    <a:pt x="303742" y="2886"/>
                  </a:lnTo>
                  <a:lnTo>
                    <a:pt x="255643" y="962"/>
                  </a:lnTo>
                  <a:lnTo>
                    <a:pt x="207697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539" y="2301811"/>
              <a:ext cx="4344670" cy="41910"/>
            </a:xfrm>
            <a:custGeom>
              <a:avLst/>
              <a:gdLst/>
              <a:ahLst/>
              <a:cxnLst/>
              <a:rect l="l" t="t" r="r" b="b"/>
              <a:pathLst>
                <a:path w="4344670" h="41910">
                  <a:moveTo>
                    <a:pt x="660" y="12763"/>
                  </a:moveTo>
                  <a:lnTo>
                    <a:pt x="56302" y="8873"/>
                  </a:lnTo>
                  <a:lnTo>
                    <a:pt x="107281" y="7083"/>
                  </a:lnTo>
                  <a:lnTo>
                    <a:pt x="154584" y="6977"/>
                  </a:lnTo>
                  <a:lnTo>
                    <a:pt x="199199" y="8135"/>
                  </a:lnTo>
                  <a:lnTo>
                    <a:pt x="242111" y="10139"/>
                  </a:lnTo>
                  <a:lnTo>
                    <a:pt x="284308" y="12573"/>
                  </a:lnTo>
                  <a:lnTo>
                    <a:pt x="326777" y="15016"/>
                  </a:lnTo>
                  <a:lnTo>
                    <a:pt x="370506" y="17053"/>
                  </a:lnTo>
                  <a:lnTo>
                    <a:pt x="416480" y="18264"/>
                  </a:lnTo>
                  <a:lnTo>
                    <a:pt x="465687" y="18231"/>
                  </a:lnTo>
                  <a:lnTo>
                    <a:pt x="519114" y="16537"/>
                  </a:lnTo>
                  <a:lnTo>
                    <a:pt x="577748" y="12763"/>
                  </a:lnTo>
                  <a:lnTo>
                    <a:pt x="646122" y="8240"/>
                  </a:lnTo>
                  <a:lnTo>
                    <a:pt x="704832" y="6192"/>
                  </a:lnTo>
                  <a:lnTo>
                    <a:pt x="755889" y="6066"/>
                  </a:lnTo>
                  <a:lnTo>
                    <a:pt x="801302" y="7313"/>
                  </a:lnTo>
                  <a:lnTo>
                    <a:pt x="843083" y="9382"/>
                  </a:lnTo>
                  <a:lnTo>
                    <a:pt x="883240" y="11721"/>
                  </a:lnTo>
                  <a:lnTo>
                    <a:pt x="923784" y="13779"/>
                  </a:lnTo>
                  <a:lnTo>
                    <a:pt x="966726" y="15006"/>
                  </a:lnTo>
                  <a:lnTo>
                    <a:pt x="1014074" y="14851"/>
                  </a:lnTo>
                  <a:lnTo>
                    <a:pt x="1067841" y="12763"/>
                  </a:lnTo>
                  <a:lnTo>
                    <a:pt x="1119295" y="10399"/>
                  </a:lnTo>
                  <a:lnTo>
                    <a:pt x="1169085" y="9069"/>
                  </a:lnTo>
                  <a:lnTo>
                    <a:pt x="1217571" y="8586"/>
                  </a:lnTo>
                  <a:lnTo>
                    <a:pt x="1265111" y="8764"/>
                  </a:lnTo>
                  <a:lnTo>
                    <a:pt x="1312063" y="9414"/>
                  </a:lnTo>
                  <a:lnTo>
                    <a:pt x="1358785" y="10350"/>
                  </a:lnTo>
                  <a:lnTo>
                    <a:pt x="1405636" y="11385"/>
                  </a:lnTo>
                  <a:lnTo>
                    <a:pt x="1452974" y="12330"/>
                  </a:lnTo>
                  <a:lnTo>
                    <a:pt x="1501157" y="13000"/>
                  </a:lnTo>
                  <a:lnTo>
                    <a:pt x="1550545" y="13207"/>
                  </a:lnTo>
                  <a:lnTo>
                    <a:pt x="1601495" y="12763"/>
                  </a:lnTo>
                  <a:lnTo>
                    <a:pt x="1647386" y="11716"/>
                  </a:lnTo>
                  <a:lnTo>
                    <a:pt x="1696824" y="10115"/>
                  </a:lnTo>
                  <a:lnTo>
                    <a:pt x="1749078" y="8159"/>
                  </a:lnTo>
                  <a:lnTo>
                    <a:pt x="1803415" y="6046"/>
                  </a:lnTo>
                  <a:lnTo>
                    <a:pt x="1859103" y="3974"/>
                  </a:lnTo>
                  <a:lnTo>
                    <a:pt x="1915411" y="2144"/>
                  </a:lnTo>
                  <a:lnTo>
                    <a:pt x="1971608" y="752"/>
                  </a:lnTo>
                  <a:lnTo>
                    <a:pt x="2026960" y="0"/>
                  </a:lnTo>
                  <a:lnTo>
                    <a:pt x="2080737" y="83"/>
                  </a:lnTo>
                  <a:lnTo>
                    <a:pt x="2132206" y="1203"/>
                  </a:lnTo>
                  <a:lnTo>
                    <a:pt x="2180636" y="3557"/>
                  </a:lnTo>
                  <a:lnTo>
                    <a:pt x="2225295" y="7344"/>
                  </a:lnTo>
                  <a:lnTo>
                    <a:pt x="2265451" y="12763"/>
                  </a:lnTo>
                  <a:lnTo>
                    <a:pt x="2308168" y="17948"/>
                  </a:lnTo>
                  <a:lnTo>
                    <a:pt x="2354297" y="20242"/>
                  </a:lnTo>
                  <a:lnTo>
                    <a:pt x="2403109" y="20228"/>
                  </a:lnTo>
                  <a:lnTo>
                    <a:pt x="2453872" y="18492"/>
                  </a:lnTo>
                  <a:lnTo>
                    <a:pt x="2505855" y="15618"/>
                  </a:lnTo>
                  <a:lnTo>
                    <a:pt x="2558329" y="12192"/>
                  </a:lnTo>
                  <a:lnTo>
                    <a:pt x="2610561" y="8797"/>
                  </a:lnTo>
                  <a:lnTo>
                    <a:pt x="2661823" y="6018"/>
                  </a:lnTo>
                  <a:lnTo>
                    <a:pt x="2711382" y="4441"/>
                  </a:lnTo>
                  <a:lnTo>
                    <a:pt x="2758508" y="4649"/>
                  </a:lnTo>
                  <a:lnTo>
                    <a:pt x="2802470" y="7228"/>
                  </a:lnTo>
                  <a:lnTo>
                    <a:pt x="2842539" y="12763"/>
                  </a:lnTo>
                  <a:lnTo>
                    <a:pt x="2884509" y="18826"/>
                  </a:lnTo>
                  <a:lnTo>
                    <a:pt x="2927836" y="21723"/>
                  </a:lnTo>
                  <a:lnTo>
                    <a:pt x="2972502" y="22106"/>
                  </a:lnTo>
                  <a:lnTo>
                    <a:pt x="3018491" y="20626"/>
                  </a:lnTo>
                  <a:lnTo>
                    <a:pt x="3065786" y="17933"/>
                  </a:lnTo>
                  <a:lnTo>
                    <a:pt x="3114372" y="14678"/>
                  </a:lnTo>
                  <a:lnTo>
                    <a:pt x="3164231" y="11513"/>
                  </a:lnTo>
                  <a:lnTo>
                    <a:pt x="3215346" y="9088"/>
                  </a:lnTo>
                  <a:lnTo>
                    <a:pt x="3267701" y="8054"/>
                  </a:lnTo>
                  <a:lnTo>
                    <a:pt x="3321280" y="9062"/>
                  </a:lnTo>
                  <a:lnTo>
                    <a:pt x="3376066" y="12763"/>
                  </a:lnTo>
                  <a:lnTo>
                    <a:pt x="3409945" y="15679"/>
                  </a:lnTo>
                  <a:lnTo>
                    <a:pt x="3447236" y="18323"/>
                  </a:lnTo>
                  <a:lnTo>
                    <a:pt x="3487671" y="20687"/>
                  </a:lnTo>
                  <a:lnTo>
                    <a:pt x="3530983" y="22762"/>
                  </a:lnTo>
                  <a:lnTo>
                    <a:pt x="3576905" y="24537"/>
                  </a:lnTo>
                  <a:lnTo>
                    <a:pt x="3625169" y="26004"/>
                  </a:lnTo>
                  <a:lnTo>
                    <a:pt x="3675507" y="27153"/>
                  </a:lnTo>
                  <a:lnTo>
                    <a:pt x="3727653" y="27975"/>
                  </a:lnTo>
                  <a:lnTo>
                    <a:pt x="3781339" y="28461"/>
                  </a:lnTo>
                  <a:lnTo>
                    <a:pt x="3836297" y="28601"/>
                  </a:lnTo>
                  <a:lnTo>
                    <a:pt x="3892260" y="28386"/>
                  </a:lnTo>
                  <a:lnTo>
                    <a:pt x="3948961" y="27806"/>
                  </a:lnTo>
                  <a:lnTo>
                    <a:pt x="4006132" y="26853"/>
                  </a:lnTo>
                  <a:lnTo>
                    <a:pt x="4063506" y="25517"/>
                  </a:lnTo>
                  <a:lnTo>
                    <a:pt x="4120816" y="23788"/>
                  </a:lnTo>
                  <a:lnTo>
                    <a:pt x="4177793" y="21658"/>
                  </a:lnTo>
                  <a:lnTo>
                    <a:pt x="4234171" y="19116"/>
                  </a:lnTo>
                  <a:lnTo>
                    <a:pt x="4289683" y="16155"/>
                  </a:lnTo>
                  <a:lnTo>
                    <a:pt x="4344060" y="12763"/>
                  </a:lnTo>
                  <a:lnTo>
                    <a:pt x="4344441" y="20510"/>
                  </a:lnTo>
                  <a:lnTo>
                    <a:pt x="4344060" y="24066"/>
                  </a:lnTo>
                  <a:lnTo>
                    <a:pt x="4344060" y="31813"/>
                  </a:lnTo>
                  <a:lnTo>
                    <a:pt x="4287862" y="30833"/>
                  </a:lnTo>
                  <a:lnTo>
                    <a:pt x="4235768" y="29785"/>
                  </a:lnTo>
                  <a:lnTo>
                    <a:pt x="4186792" y="28741"/>
                  </a:lnTo>
                  <a:lnTo>
                    <a:pt x="4139947" y="27777"/>
                  </a:lnTo>
                  <a:lnTo>
                    <a:pt x="4094247" y="26967"/>
                  </a:lnTo>
                  <a:lnTo>
                    <a:pt x="4048706" y="26384"/>
                  </a:lnTo>
                  <a:lnTo>
                    <a:pt x="4002336" y="26102"/>
                  </a:lnTo>
                  <a:lnTo>
                    <a:pt x="3954151" y="26197"/>
                  </a:lnTo>
                  <a:lnTo>
                    <a:pt x="3903166" y="26741"/>
                  </a:lnTo>
                  <a:lnTo>
                    <a:pt x="3848392" y="27809"/>
                  </a:lnTo>
                  <a:lnTo>
                    <a:pt x="3788845" y="29475"/>
                  </a:lnTo>
                  <a:lnTo>
                    <a:pt x="3723538" y="31813"/>
                  </a:lnTo>
                  <a:lnTo>
                    <a:pt x="3652757" y="34504"/>
                  </a:lnTo>
                  <a:lnTo>
                    <a:pt x="3589272" y="36682"/>
                  </a:lnTo>
                  <a:lnTo>
                    <a:pt x="3532136" y="38340"/>
                  </a:lnTo>
                  <a:lnTo>
                    <a:pt x="3480404" y="39467"/>
                  </a:lnTo>
                  <a:lnTo>
                    <a:pt x="3433127" y="40057"/>
                  </a:lnTo>
                  <a:lnTo>
                    <a:pt x="3389359" y="40100"/>
                  </a:lnTo>
                  <a:lnTo>
                    <a:pt x="3348153" y="39588"/>
                  </a:lnTo>
                  <a:lnTo>
                    <a:pt x="3308563" y="38511"/>
                  </a:lnTo>
                  <a:lnTo>
                    <a:pt x="3269640" y="36863"/>
                  </a:lnTo>
                  <a:lnTo>
                    <a:pt x="3230438" y="34633"/>
                  </a:lnTo>
                  <a:lnTo>
                    <a:pt x="3190011" y="31813"/>
                  </a:lnTo>
                  <a:lnTo>
                    <a:pt x="3153860" y="29290"/>
                  </a:lnTo>
                  <a:lnTo>
                    <a:pt x="3111171" y="26695"/>
                  </a:lnTo>
                  <a:lnTo>
                    <a:pt x="3063025" y="24143"/>
                  </a:lnTo>
                  <a:lnTo>
                    <a:pt x="3010504" y="21749"/>
                  </a:lnTo>
                  <a:lnTo>
                    <a:pt x="2954689" y="19629"/>
                  </a:lnTo>
                  <a:lnTo>
                    <a:pt x="2896663" y="17897"/>
                  </a:lnTo>
                  <a:lnTo>
                    <a:pt x="2837507" y="16668"/>
                  </a:lnTo>
                  <a:lnTo>
                    <a:pt x="2778301" y="16058"/>
                  </a:lnTo>
                  <a:lnTo>
                    <a:pt x="2720129" y="16180"/>
                  </a:lnTo>
                  <a:lnTo>
                    <a:pt x="2664072" y="17151"/>
                  </a:lnTo>
                  <a:lnTo>
                    <a:pt x="2611210" y="19084"/>
                  </a:lnTo>
                  <a:lnTo>
                    <a:pt x="2562627" y="22096"/>
                  </a:lnTo>
                  <a:lnTo>
                    <a:pt x="2519403" y="26301"/>
                  </a:lnTo>
                  <a:lnTo>
                    <a:pt x="2482621" y="31813"/>
                  </a:lnTo>
                  <a:lnTo>
                    <a:pt x="2443050" y="37547"/>
                  </a:lnTo>
                  <a:lnTo>
                    <a:pt x="2401827" y="40597"/>
                  </a:lnTo>
                  <a:lnTo>
                    <a:pt x="2358982" y="41457"/>
                  </a:lnTo>
                  <a:lnTo>
                    <a:pt x="2314548" y="40618"/>
                  </a:lnTo>
                  <a:lnTo>
                    <a:pt x="2268555" y="38573"/>
                  </a:lnTo>
                  <a:lnTo>
                    <a:pt x="2221033" y="35814"/>
                  </a:lnTo>
                  <a:lnTo>
                    <a:pt x="2172013" y="32832"/>
                  </a:lnTo>
                  <a:lnTo>
                    <a:pt x="2121527" y="30120"/>
                  </a:lnTo>
                  <a:lnTo>
                    <a:pt x="2069605" y="28170"/>
                  </a:lnTo>
                  <a:lnTo>
                    <a:pt x="2016278" y="27474"/>
                  </a:lnTo>
                  <a:lnTo>
                    <a:pt x="1961577" y="28524"/>
                  </a:lnTo>
                  <a:lnTo>
                    <a:pt x="1905533" y="31813"/>
                  </a:lnTo>
                  <a:lnTo>
                    <a:pt x="1841058" y="35647"/>
                  </a:lnTo>
                  <a:lnTo>
                    <a:pt x="1782922" y="36666"/>
                  </a:lnTo>
                  <a:lnTo>
                    <a:pt x="1730037" y="35606"/>
                  </a:lnTo>
                  <a:lnTo>
                    <a:pt x="1681312" y="33203"/>
                  </a:lnTo>
                  <a:lnTo>
                    <a:pt x="1635658" y="30194"/>
                  </a:lnTo>
                  <a:lnTo>
                    <a:pt x="1591985" y="27314"/>
                  </a:lnTo>
                  <a:lnTo>
                    <a:pt x="1549204" y="25300"/>
                  </a:lnTo>
                  <a:lnTo>
                    <a:pt x="1506225" y="24888"/>
                  </a:lnTo>
                  <a:lnTo>
                    <a:pt x="1461957" y="26814"/>
                  </a:lnTo>
                  <a:lnTo>
                    <a:pt x="1415313" y="31813"/>
                  </a:lnTo>
                  <a:lnTo>
                    <a:pt x="1377463" y="35940"/>
                  </a:lnTo>
                  <a:lnTo>
                    <a:pt x="1337961" y="38116"/>
                  </a:lnTo>
                  <a:lnTo>
                    <a:pt x="1296658" y="38686"/>
                  </a:lnTo>
                  <a:lnTo>
                    <a:pt x="1253402" y="37994"/>
                  </a:lnTo>
                  <a:lnTo>
                    <a:pt x="1208045" y="36384"/>
                  </a:lnTo>
                  <a:lnTo>
                    <a:pt x="1160435" y="34202"/>
                  </a:lnTo>
                  <a:lnTo>
                    <a:pt x="1110422" y="31791"/>
                  </a:lnTo>
                  <a:lnTo>
                    <a:pt x="1057857" y="29496"/>
                  </a:lnTo>
                  <a:lnTo>
                    <a:pt x="1002589" y="27661"/>
                  </a:lnTo>
                  <a:lnTo>
                    <a:pt x="944468" y="26631"/>
                  </a:lnTo>
                  <a:lnTo>
                    <a:pt x="883343" y="26750"/>
                  </a:lnTo>
                  <a:lnTo>
                    <a:pt x="819065" y="28363"/>
                  </a:lnTo>
                  <a:lnTo>
                    <a:pt x="751484" y="31813"/>
                  </a:lnTo>
                  <a:lnTo>
                    <a:pt x="693245" y="35258"/>
                  </a:lnTo>
                  <a:lnTo>
                    <a:pt x="638338" y="37874"/>
                  </a:lnTo>
                  <a:lnTo>
                    <a:pt x="586264" y="39738"/>
                  </a:lnTo>
                  <a:lnTo>
                    <a:pt x="536524" y="40928"/>
                  </a:lnTo>
                  <a:lnTo>
                    <a:pt x="488618" y="41522"/>
                  </a:lnTo>
                  <a:lnTo>
                    <a:pt x="442048" y="41597"/>
                  </a:lnTo>
                  <a:lnTo>
                    <a:pt x="396314" y="41233"/>
                  </a:lnTo>
                  <a:lnTo>
                    <a:pt x="350918" y="40506"/>
                  </a:lnTo>
                  <a:lnTo>
                    <a:pt x="305359" y="39494"/>
                  </a:lnTo>
                  <a:lnTo>
                    <a:pt x="259140" y="38276"/>
                  </a:lnTo>
                  <a:lnTo>
                    <a:pt x="211760" y="36929"/>
                  </a:lnTo>
                  <a:lnTo>
                    <a:pt x="162722" y="35532"/>
                  </a:lnTo>
                  <a:lnTo>
                    <a:pt x="111525" y="34161"/>
                  </a:lnTo>
                  <a:lnTo>
                    <a:pt x="57671" y="32896"/>
                  </a:lnTo>
                  <a:lnTo>
                    <a:pt x="660" y="31813"/>
                  </a:lnTo>
                  <a:lnTo>
                    <a:pt x="63" y="26479"/>
                  </a:lnTo>
                  <a:lnTo>
                    <a:pt x="0" y="19367"/>
                  </a:lnTo>
                  <a:lnTo>
                    <a:pt x="660" y="12763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832" y="2465006"/>
            <a:ext cx="6729730" cy="3409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340"/>
              </a:lnSpc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Preview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allows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you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some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final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sz="2150" dirty="0">
                <a:latin typeface="Calibri"/>
                <a:cs typeface="Calibri"/>
              </a:rPr>
              <a:t>adjustments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final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product</a:t>
            </a:r>
            <a:endParaRPr sz="2150">
              <a:latin typeface="Calibri"/>
              <a:cs typeface="Calibri"/>
            </a:endParaRPr>
          </a:p>
          <a:p>
            <a:pPr marL="241300" marR="624205" indent="-229235">
              <a:lnSpc>
                <a:spcPts val="21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Default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presets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available,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custom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presets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be </a:t>
            </a:r>
            <a:r>
              <a:rPr sz="2150" spc="-10" dirty="0">
                <a:latin typeface="Calibri"/>
                <a:cs typeface="Calibri"/>
              </a:rPr>
              <a:t>created</a:t>
            </a:r>
            <a:endParaRPr sz="2150">
              <a:latin typeface="Calibri"/>
              <a:cs typeface="Calibri"/>
            </a:endParaRPr>
          </a:p>
          <a:p>
            <a:pPr marL="241300" marR="309880" indent="-229235">
              <a:lnSpc>
                <a:spcPts val="218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Possible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adjustments: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show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labels,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draw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borders, </a:t>
            </a:r>
            <a:r>
              <a:rPr sz="2150" dirty="0">
                <a:latin typeface="Calibri"/>
                <a:cs typeface="Calibri"/>
              </a:rPr>
              <a:t>show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edges,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define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shape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(straight/curved),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etc.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Remember</a:t>
            </a:r>
            <a:r>
              <a:rPr sz="2150" spc="3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click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Refresh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update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preview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To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export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figure go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File</a:t>
            </a:r>
            <a:r>
              <a:rPr sz="2150" b="1" spc="14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</a:t>
            </a:r>
            <a:r>
              <a:rPr sz="2150" b="1" spc="-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Export</a:t>
            </a:r>
            <a:r>
              <a:rPr sz="2150" b="1" spc="11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 </a:t>
            </a:r>
            <a:r>
              <a:rPr sz="2150" b="1" spc="-10" dirty="0">
                <a:latin typeface="Calibri"/>
                <a:cs typeface="Calibri"/>
              </a:rPr>
              <a:t>SVG/PDF/PNG</a:t>
            </a:r>
            <a:r>
              <a:rPr sz="2150" spc="-10" dirty="0">
                <a:latin typeface="Calibri"/>
                <a:cs typeface="Calibri"/>
              </a:rPr>
              <a:t>...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34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For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publication,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export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vector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images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such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SVG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sz="2150" spc="-25" dirty="0">
                <a:latin typeface="Calibri"/>
                <a:cs typeface="Calibri"/>
              </a:rPr>
              <a:t>PDF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5875" y="2314575"/>
            <a:ext cx="2476500" cy="18859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5875" y="4362450"/>
            <a:ext cx="2476500" cy="18859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03865" y="2160523"/>
            <a:ext cx="12725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Dark</a:t>
            </a:r>
            <a:r>
              <a:rPr sz="1400" spc="-10" dirty="0">
                <a:latin typeface="Calibri"/>
                <a:cs typeface="Calibri"/>
              </a:rPr>
              <a:t> background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3865" y="4209033"/>
            <a:ext cx="11620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Default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straight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03865" y="6236652"/>
            <a:ext cx="11017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Default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curved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750" y="2019617"/>
            <a:ext cx="2638425" cy="23285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765"/>
              </a:spcBef>
            </a:pPr>
            <a:r>
              <a:rPr sz="5400" b="0" spc="-10" dirty="0">
                <a:latin typeface="Calibri Light"/>
                <a:cs typeface="Calibri Light"/>
              </a:rPr>
              <a:t>Export </a:t>
            </a:r>
            <a:r>
              <a:rPr sz="5400" b="0" dirty="0">
                <a:latin typeface="Calibri Light"/>
                <a:cs typeface="Calibri Light"/>
              </a:rPr>
              <a:t>Formats</a:t>
            </a:r>
            <a:r>
              <a:rPr sz="5400" b="0" spc="-190" dirty="0">
                <a:latin typeface="Calibri Light"/>
                <a:cs typeface="Calibri Light"/>
              </a:rPr>
              <a:t> </a:t>
            </a:r>
            <a:r>
              <a:rPr sz="5400" b="0" spc="-50" dirty="0">
                <a:latin typeface="Calibri Light"/>
                <a:cs typeface="Calibri Light"/>
              </a:rPr>
              <a:t>- </a:t>
            </a:r>
            <a:r>
              <a:rPr sz="5400" b="0" spc="-10" dirty="0">
                <a:latin typeface="Calibri Light"/>
                <a:cs typeface="Calibri Light"/>
              </a:rPr>
              <a:t>Gephi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37817" y="1007427"/>
            <a:ext cx="92710" cy="4519295"/>
            <a:chOff x="4737817" y="1007427"/>
            <a:chExt cx="92710" cy="4519295"/>
          </a:xfrm>
        </p:grpSpPr>
        <p:sp>
          <p:nvSpPr>
            <p:cNvPr id="4" name="object 4"/>
            <p:cNvSpPr/>
            <p:nvPr/>
          </p:nvSpPr>
          <p:spPr>
            <a:xfrm>
              <a:off x="4756749" y="1028699"/>
              <a:ext cx="48895" cy="4478020"/>
            </a:xfrm>
            <a:custGeom>
              <a:avLst/>
              <a:gdLst/>
              <a:ahLst/>
              <a:cxnLst/>
              <a:rect l="l" t="t" r="r" b="b"/>
              <a:pathLst>
                <a:path w="48895" h="4478020">
                  <a:moveTo>
                    <a:pt x="22517" y="2199826"/>
                  </a:moveTo>
                  <a:lnTo>
                    <a:pt x="23713" y="2237090"/>
                  </a:lnTo>
                  <a:lnTo>
                    <a:pt x="24728" y="2284156"/>
                  </a:lnTo>
                  <a:lnTo>
                    <a:pt x="25229" y="2332037"/>
                  </a:lnTo>
                  <a:lnTo>
                    <a:pt x="25176" y="2380934"/>
                  </a:lnTo>
                  <a:lnTo>
                    <a:pt x="24532" y="2431048"/>
                  </a:lnTo>
                  <a:lnTo>
                    <a:pt x="23258" y="2482580"/>
                  </a:lnTo>
                  <a:lnTo>
                    <a:pt x="21290" y="2536280"/>
                  </a:lnTo>
                  <a:lnTo>
                    <a:pt x="18668" y="2590702"/>
                  </a:lnTo>
                  <a:lnTo>
                    <a:pt x="15275" y="2647696"/>
                  </a:lnTo>
                  <a:lnTo>
                    <a:pt x="12372" y="2701421"/>
                  </a:lnTo>
                  <a:lnTo>
                    <a:pt x="10533" y="2755236"/>
                  </a:lnTo>
                  <a:lnTo>
                    <a:pt x="9599" y="2808911"/>
                  </a:lnTo>
                  <a:lnTo>
                    <a:pt x="9413" y="2862215"/>
                  </a:lnTo>
                  <a:lnTo>
                    <a:pt x="9816" y="2914918"/>
                  </a:lnTo>
                  <a:lnTo>
                    <a:pt x="10650" y="2966790"/>
                  </a:lnTo>
                  <a:lnTo>
                    <a:pt x="11783" y="3018663"/>
                  </a:lnTo>
                  <a:lnTo>
                    <a:pt x="14237" y="3118853"/>
                  </a:lnTo>
                  <a:lnTo>
                    <a:pt x="15135" y="3161356"/>
                  </a:lnTo>
                  <a:lnTo>
                    <a:pt x="15752" y="3205617"/>
                  </a:lnTo>
                  <a:lnTo>
                    <a:pt x="15851" y="3247664"/>
                  </a:lnTo>
                  <a:lnTo>
                    <a:pt x="15275" y="3287268"/>
                  </a:lnTo>
                  <a:lnTo>
                    <a:pt x="14848" y="3326220"/>
                  </a:lnTo>
                  <a:lnTo>
                    <a:pt x="15348" y="3366579"/>
                  </a:lnTo>
                  <a:lnTo>
                    <a:pt x="16539" y="3408427"/>
                  </a:lnTo>
                  <a:lnTo>
                    <a:pt x="18191" y="3451845"/>
                  </a:lnTo>
                  <a:lnTo>
                    <a:pt x="20068" y="3496915"/>
                  </a:lnTo>
                  <a:lnTo>
                    <a:pt x="21940" y="3543718"/>
                  </a:lnTo>
                  <a:lnTo>
                    <a:pt x="23571" y="3592335"/>
                  </a:lnTo>
                  <a:lnTo>
                    <a:pt x="24730" y="3642849"/>
                  </a:lnTo>
                  <a:lnTo>
                    <a:pt x="25183" y="3695340"/>
                  </a:lnTo>
                  <a:lnTo>
                    <a:pt x="24697" y="3749891"/>
                  </a:lnTo>
                  <a:lnTo>
                    <a:pt x="23039" y="3806582"/>
                  </a:lnTo>
                  <a:lnTo>
                    <a:pt x="19976" y="3865495"/>
                  </a:lnTo>
                  <a:lnTo>
                    <a:pt x="15275" y="3926713"/>
                  </a:lnTo>
                  <a:lnTo>
                    <a:pt x="10397" y="3995969"/>
                  </a:lnTo>
                  <a:lnTo>
                    <a:pt x="8541" y="4057131"/>
                  </a:lnTo>
                  <a:lnTo>
                    <a:pt x="9023" y="4111613"/>
                  </a:lnTo>
                  <a:lnTo>
                    <a:pt x="11163" y="4160830"/>
                  </a:lnTo>
                  <a:lnTo>
                    <a:pt x="14279" y="4206196"/>
                  </a:lnTo>
                  <a:lnTo>
                    <a:pt x="17688" y="4249126"/>
                  </a:lnTo>
                  <a:lnTo>
                    <a:pt x="20709" y="4291035"/>
                  </a:lnTo>
                  <a:lnTo>
                    <a:pt x="22660" y="4333337"/>
                  </a:lnTo>
                  <a:lnTo>
                    <a:pt x="22860" y="4377447"/>
                  </a:lnTo>
                  <a:lnTo>
                    <a:pt x="20625" y="4424780"/>
                  </a:lnTo>
                  <a:lnTo>
                    <a:pt x="15275" y="4476750"/>
                  </a:lnTo>
                  <a:lnTo>
                    <a:pt x="19720" y="4477512"/>
                  </a:lnTo>
                  <a:lnTo>
                    <a:pt x="28610" y="4475861"/>
                  </a:lnTo>
                  <a:lnTo>
                    <a:pt x="34250" y="4475861"/>
                  </a:lnTo>
                  <a:lnTo>
                    <a:pt x="31016" y="4437466"/>
                  </a:lnTo>
                  <a:lnTo>
                    <a:pt x="28640" y="4395827"/>
                  </a:lnTo>
                  <a:lnTo>
                    <a:pt x="27090" y="4351928"/>
                  </a:lnTo>
                  <a:lnTo>
                    <a:pt x="26261" y="4305867"/>
                  </a:lnTo>
                  <a:lnTo>
                    <a:pt x="26097" y="4249126"/>
                  </a:lnTo>
                  <a:lnTo>
                    <a:pt x="26360" y="4206196"/>
                  </a:lnTo>
                  <a:lnTo>
                    <a:pt x="27038" y="4155678"/>
                  </a:lnTo>
                  <a:lnTo>
                    <a:pt x="28034" y="4101936"/>
                  </a:lnTo>
                  <a:lnTo>
                    <a:pt x="29220" y="4046516"/>
                  </a:lnTo>
                  <a:lnTo>
                    <a:pt x="30493" y="3989516"/>
                  </a:lnTo>
                  <a:lnTo>
                    <a:pt x="31827" y="3926713"/>
                  </a:lnTo>
                  <a:lnTo>
                    <a:pt x="32872" y="3871159"/>
                  </a:lnTo>
                  <a:lnTo>
                    <a:pt x="33767" y="3809998"/>
                  </a:lnTo>
                  <a:lnTo>
                    <a:pt x="34325" y="3747643"/>
                  </a:lnTo>
                  <a:lnTo>
                    <a:pt x="34969" y="3686159"/>
                  </a:lnTo>
                  <a:lnTo>
                    <a:pt x="36098" y="3627345"/>
                  </a:lnTo>
                  <a:lnTo>
                    <a:pt x="37565" y="3570894"/>
                  </a:lnTo>
                  <a:lnTo>
                    <a:pt x="39224" y="3516503"/>
                  </a:lnTo>
                  <a:lnTo>
                    <a:pt x="40929" y="3463864"/>
                  </a:lnTo>
                  <a:lnTo>
                    <a:pt x="42536" y="3412674"/>
                  </a:lnTo>
                  <a:lnTo>
                    <a:pt x="43898" y="3362626"/>
                  </a:lnTo>
                  <a:lnTo>
                    <a:pt x="44869" y="3313417"/>
                  </a:lnTo>
                  <a:lnTo>
                    <a:pt x="45303" y="3264740"/>
                  </a:lnTo>
                  <a:lnTo>
                    <a:pt x="45055" y="3216290"/>
                  </a:lnTo>
                  <a:lnTo>
                    <a:pt x="43979" y="3167763"/>
                  </a:lnTo>
                  <a:lnTo>
                    <a:pt x="41929" y="3118853"/>
                  </a:lnTo>
                  <a:lnTo>
                    <a:pt x="38760" y="3069254"/>
                  </a:lnTo>
                  <a:lnTo>
                    <a:pt x="34234" y="3017600"/>
                  </a:lnTo>
                  <a:lnTo>
                    <a:pt x="29402" y="2961424"/>
                  </a:lnTo>
                  <a:lnTo>
                    <a:pt x="26370" y="2908611"/>
                  </a:lnTo>
                  <a:lnTo>
                    <a:pt x="24931" y="2859313"/>
                  </a:lnTo>
                  <a:lnTo>
                    <a:pt x="24856" y="2808911"/>
                  </a:lnTo>
                  <a:lnTo>
                    <a:pt x="25636" y="2767627"/>
                  </a:lnTo>
                  <a:lnTo>
                    <a:pt x="27181" y="2723419"/>
                  </a:lnTo>
                  <a:lnTo>
                    <a:pt x="29124" y="2679090"/>
                  </a:lnTo>
                  <a:lnTo>
                    <a:pt x="31164" y="2633730"/>
                  </a:lnTo>
                  <a:lnTo>
                    <a:pt x="33003" y="2586430"/>
                  </a:lnTo>
                  <a:lnTo>
                    <a:pt x="34348" y="2535731"/>
                  </a:lnTo>
                  <a:lnTo>
                    <a:pt x="34883" y="2482371"/>
                  </a:lnTo>
                  <a:lnTo>
                    <a:pt x="34325" y="2423795"/>
                  </a:lnTo>
                  <a:lnTo>
                    <a:pt x="32586" y="2365572"/>
                  </a:lnTo>
                  <a:lnTo>
                    <a:pt x="30012" y="2312544"/>
                  </a:lnTo>
                  <a:lnTo>
                    <a:pt x="26949" y="2263626"/>
                  </a:lnTo>
                  <a:lnTo>
                    <a:pt x="23742" y="2217730"/>
                  </a:lnTo>
                  <a:lnTo>
                    <a:pt x="22517" y="2199826"/>
                  </a:lnTo>
                  <a:close/>
                </a:path>
                <a:path w="48895" h="4478020">
                  <a:moveTo>
                    <a:pt x="34250" y="4475861"/>
                  </a:moveTo>
                  <a:lnTo>
                    <a:pt x="28610" y="4475861"/>
                  </a:lnTo>
                  <a:lnTo>
                    <a:pt x="34325" y="4476750"/>
                  </a:lnTo>
                  <a:lnTo>
                    <a:pt x="34250" y="4475861"/>
                  </a:lnTo>
                  <a:close/>
                </a:path>
                <a:path w="48895" h="4478020">
                  <a:moveTo>
                    <a:pt x="16622" y="2075906"/>
                  </a:moveTo>
                  <a:lnTo>
                    <a:pt x="16707" y="2087319"/>
                  </a:lnTo>
                  <a:lnTo>
                    <a:pt x="18275" y="2130663"/>
                  </a:lnTo>
                  <a:lnTo>
                    <a:pt x="20735" y="2173771"/>
                  </a:lnTo>
                  <a:lnTo>
                    <a:pt x="22517" y="2199826"/>
                  </a:lnTo>
                  <a:lnTo>
                    <a:pt x="22222" y="2190638"/>
                  </a:lnTo>
                  <a:lnTo>
                    <a:pt x="20293" y="2144599"/>
                  </a:lnTo>
                  <a:lnTo>
                    <a:pt x="17965" y="2098772"/>
                  </a:lnTo>
                  <a:lnTo>
                    <a:pt x="16622" y="2075906"/>
                  </a:lnTo>
                  <a:close/>
                </a:path>
                <a:path w="48895" h="4478020">
                  <a:moveTo>
                    <a:pt x="34325" y="0"/>
                  </a:moveTo>
                  <a:lnTo>
                    <a:pt x="28356" y="635"/>
                  </a:lnTo>
                  <a:lnTo>
                    <a:pt x="15298" y="635"/>
                  </a:lnTo>
                  <a:lnTo>
                    <a:pt x="16837" y="43626"/>
                  </a:lnTo>
                  <a:lnTo>
                    <a:pt x="17568" y="89554"/>
                  </a:lnTo>
                  <a:lnTo>
                    <a:pt x="17632" y="137415"/>
                  </a:lnTo>
                  <a:lnTo>
                    <a:pt x="17194" y="186845"/>
                  </a:lnTo>
                  <a:lnTo>
                    <a:pt x="16417" y="237475"/>
                  </a:lnTo>
                  <a:lnTo>
                    <a:pt x="14488" y="341869"/>
                  </a:lnTo>
                  <a:lnTo>
                    <a:pt x="13695" y="392909"/>
                  </a:lnTo>
                  <a:lnTo>
                    <a:pt x="13203" y="444680"/>
                  </a:lnTo>
                  <a:lnTo>
                    <a:pt x="13194" y="495820"/>
                  </a:lnTo>
                  <a:lnTo>
                    <a:pt x="13830" y="545962"/>
                  </a:lnTo>
                  <a:lnTo>
                    <a:pt x="15275" y="594740"/>
                  </a:lnTo>
                  <a:lnTo>
                    <a:pt x="17078" y="637421"/>
                  </a:lnTo>
                  <a:lnTo>
                    <a:pt x="21310" y="730935"/>
                  </a:lnTo>
                  <a:lnTo>
                    <a:pt x="23473" y="781074"/>
                  </a:lnTo>
                  <a:lnTo>
                    <a:pt x="25491" y="833007"/>
                  </a:lnTo>
                  <a:lnTo>
                    <a:pt x="27232" y="886385"/>
                  </a:lnTo>
                  <a:lnTo>
                    <a:pt x="28562" y="940863"/>
                  </a:lnTo>
                  <a:lnTo>
                    <a:pt x="29351" y="996093"/>
                  </a:lnTo>
                  <a:lnTo>
                    <a:pt x="29465" y="1051728"/>
                  </a:lnTo>
                  <a:lnTo>
                    <a:pt x="28771" y="1107422"/>
                  </a:lnTo>
                  <a:lnTo>
                    <a:pt x="27138" y="1162828"/>
                  </a:lnTo>
                  <a:lnTo>
                    <a:pt x="24432" y="1217599"/>
                  </a:lnTo>
                  <a:lnTo>
                    <a:pt x="20522" y="1271388"/>
                  </a:lnTo>
                  <a:lnTo>
                    <a:pt x="15275" y="1323848"/>
                  </a:lnTo>
                  <a:lnTo>
                    <a:pt x="9974" y="1376427"/>
                  </a:lnTo>
                  <a:lnTo>
                    <a:pt x="5918" y="1430536"/>
                  </a:lnTo>
                  <a:lnTo>
                    <a:pt x="3000" y="1485774"/>
                  </a:lnTo>
                  <a:lnTo>
                    <a:pt x="1113" y="1541739"/>
                  </a:lnTo>
                  <a:lnTo>
                    <a:pt x="148" y="1598028"/>
                  </a:lnTo>
                  <a:lnTo>
                    <a:pt x="0" y="1654241"/>
                  </a:lnTo>
                  <a:lnTo>
                    <a:pt x="559" y="1709975"/>
                  </a:lnTo>
                  <a:lnTo>
                    <a:pt x="1719" y="1764829"/>
                  </a:lnTo>
                  <a:lnTo>
                    <a:pt x="3372" y="1818400"/>
                  </a:lnTo>
                  <a:lnTo>
                    <a:pt x="5411" y="1870286"/>
                  </a:lnTo>
                  <a:lnTo>
                    <a:pt x="7728" y="1920087"/>
                  </a:lnTo>
                  <a:lnTo>
                    <a:pt x="10217" y="1967400"/>
                  </a:lnTo>
                  <a:lnTo>
                    <a:pt x="12768" y="2011823"/>
                  </a:lnTo>
                  <a:lnTo>
                    <a:pt x="15275" y="2052954"/>
                  </a:lnTo>
                  <a:lnTo>
                    <a:pt x="16622" y="2075906"/>
                  </a:lnTo>
                  <a:lnTo>
                    <a:pt x="17627" y="1995580"/>
                  </a:lnTo>
                  <a:lnTo>
                    <a:pt x="20805" y="1945013"/>
                  </a:lnTo>
                  <a:lnTo>
                    <a:pt x="26256" y="1889866"/>
                  </a:lnTo>
                  <a:lnTo>
                    <a:pt x="34325" y="1829053"/>
                  </a:lnTo>
                  <a:lnTo>
                    <a:pt x="41175" y="1772707"/>
                  </a:lnTo>
                  <a:lnTo>
                    <a:pt x="45668" y="1713914"/>
                  </a:lnTo>
                  <a:lnTo>
                    <a:pt x="48131" y="1653450"/>
                  </a:lnTo>
                  <a:lnTo>
                    <a:pt x="48887" y="1592090"/>
                  </a:lnTo>
                  <a:lnTo>
                    <a:pt x="48265" y="1530611"/>
                  </a:lnTo>
                  <a:lnTo>
                    <a:pt x="46588" y="1469788"/>
                  </a:lnTo>
                  <a:lnTo>
                    <a:pt x="44183" y="1410398"/>
                  </a:lnTo>
                  <a:lnTo>
                    <a:pt x="41376" y="1353216"/>
                  </a:lnTo>
                  <a:lnTo>
                    <a:pt x="38493" y="1299018"/>
                  </a:lnTo>
                  <a:lnTo>
                    <a:pt x="35858" y="1248580"/>
                  </a:lnTo>
                  <a:lnTo>
                    <a:pt x="33798" y="1202678"/>
                  </a:lnTo>
                  <a:lnTo>
                    <a:pt x="32660" y="1162828"/>
                  </a:lnTo>
                  <a:lnTo>
                    <a:pt x="32706" y="1127585"/>
                  </a:lnTo>
                  <a:lnTo>
                    <a:pt x="34325" y="1099947"/>
                  </a:lnTo>
                  <a:lnTo>
                    <a:pt x="37620" y="1066029"/>
                  </a:lnTo>
                  <a:lnTo>
                    <a:pt x="40433" y="1030690"/>
                  </a:lnTo>
                  <a:lnTo>
                    <a:pt x="42670" y="993078"/>
                  </a:lnTo>
                  <a:lnTo>
                    <a:pt x="44237" y="952344"/>
                  </a:lnTo>
                  <a:lnTo>
                    <a:pt x="45041" y="907637"/>
                  </a:lnTo>
                  <a:lnTo>
                    <a:pt x="44987" y="858106"/>
                  </a:lnTo>
                  <a:lnTo>
                    <a:pt x="43982" y="802901"/>
                  </a:lnTo>
                  <a:lnTo>
                    <a:pt x="41933" y="741173"/>
                  </a:lnTo>
                  <a:lnTo>
                    <a:pt x="38745" y="672069"/>
                  </a:lnTo>
                  <a:lnTo>
                    <a:pt x="34325" y="594740"/>
                  </a:lnTo>
                  <a:lnTo>
                    <a:pt x="30772" y="531286"/>
                  </a:lnTo>
                  <a:lnTo>
                    <a:pt x="28442" y="475950"/>
                  </a:lnTo>
                  <a:lnTo>
                    <a:pt x="27163" y="427053"/>
                  </a:lnTo>
                  <a:lnTo>
                    <a:pt x="26761" y="382919"/>
                  </a:lnTo>
                  <a:lnTo>
                    <a:pt x="27063" y="341869"/>
                  </a:lnTo>
                  <a:lnTo>
                    <a:pt x="27896" y="302228"/>
                  </a:lnTo>
                  <a:lnTo>
                    <a:pt x="29085" y="262316"/>
                  </a:lnTo>
                  <a:lnTo>
                    <a:pt x="30459" y="220457"/>
                  </a:lnTo>
                  <a:lnTo>
                    <a:pt x="31843" y="174974"/>
                  </a:lnTo>
                  <a:lnTo>
                    <a:pt x="33064" y="124188"/>
                  </a:lnTo>
                  <a:lnTo>
                    <a:pt x="33949" y="66422"/>
                  </a:lnTo>
                  <a:lnTo>
                    <a:pt x="34321" y="635"/>
                  </a:lnTo>
                  <a:lnTo>
                    <a:pt x="20101" y="635"/>
                  </a:lnTo>
                  <a:lnTo>
                    <a:pt x="15275" y="0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8455" y="1028064"/>
              <a:ext cx="51435" cy="4478020"/>
            </a:xfrm>
            <a:custGeom>
              <a:avLst/>
              <a:gdLst/>
              <a:ahLst/>
              <a:cxnLst/>
              <a:rect l="l" t="t" r="r" b="b"/>
              <a:pathLst>
                <a:path w="51435" h="4478020">
                  <a:moveTo>
                    <a:pt x="32619" y="635"/>
                  </a:moveTo>
                  <a:lnTo>
                    <a:pt x="30645" y="63567"/>
                  </a:lnTo>
                  <a:lnTo>
                    <a:pt x="29250" y="119487"/>
                  </a:lnTo>
                  <a:lnTo>
                    <a:pt x="28369" y="169769"/>
                  </a:lnTo>
                  <a:lnTo>
                    <a:pt x="27934" y="215787"/>
                  </a:lnTo>
                  <a:lnTo>
                    <a:pt x="27881" y="258915"/>
                  </a:lnTo>
                  <a:lnTo>
                    <a:pt x="28142" y="300529"/>
                  </a:lnTo>
                  <a:lnTo>
                    <a:pt x="28653" y="342003"/>
                  </a:lnTo>
                  <a:lnTo>
                    <a:pt x="29345" y="384711"/>
                  </a:lnTo>
                  <a:lnTo>
                    <a:pt x="30155" y="430027"/>
                  </a:lnTo>
                  <a:lnTo>
                    <a:pt x="31014" y="479327"/>
                  </a:lnTo>
                  <a:lnTo>
                    <a:pt x="31858" y="533985"/>
                  </a:lnTo>
                  <a:lnTo>
                    <a:pt x="32619" y="595376"/>
                  </a:lnTo>
                  <a:lnTo>
                    <a:pt x="33675" y="666546"/>
                  </a:lnTo>
                  <a:lnTo>
                    <a:pt x="35033" y="725397"/>
                  </a:lnTo>
                  <a:lnTo>
                    <a:pt x="36492" y="774829"/>
                  </a:lnTo>
                  <a:lnTo>
                    <a:pt x="37850" y="817739"/>
                  </a:lnTo>
                  <a:lnTo>
                    <a:pt x="38906" y="857027"/>
                  </a:lnTo>
                  <a:lnTo>
                    <a:pt x="39459" y="895591"/>
                  </a:lnTo>
                  <a:lnTo>
                    <a:pt x="39308" y="936330"/>
                  </a:lnTo>
                  <a:lnTo>
                    <a:pt x="38252" y="982142"/>
                  </a:lnTo>
                  <a:lnTo>
                    <a:pt x="36089" y="1035927"/>
                  </a:lnTo>
                  <a:lnTo>
                    <a:pt x="32619" y="1100582"/>
                  </a:lnTo>
                  <a:lnTo>
                    <a:pt x="30077" y="1161857"/>
                  </a:lnTo>
                  <a:lnTo>
                    <a:pt x="29703" y="1217233"/>
                  </a:lnTo>
                  <a:lnTo>
                    <a:pt x="30943" y="1267922"/>
                  </a:lnTo>
                  <a:lnTo>
                    <a:pt x="33244" y="1315142"/>
                  </a:lnTo>
                  <a:lnTo>
                    <a:pt x="36054" y="1360108"/>
                  </a:lnTo>
                  <a:lnTo>
                    <a:pt x="38819" y="1404034"/>
                  </a:lnTo>
                  <a:lnTo>
                    <a:pt x="40987" y="1448136"/>
                  </a:lnTo>
                  <a:lnTo>
                    <a:pt x="42004" y="1493631"/>
                  </a:lnTo>
                  <a:lnTo>
                    <a:pt x="41317" y="1541732"/>
                  </a:lnTo>
                  <a:lnTo>
                    <a:pt x="38373" y="1593656"/>
                  </a:lnTo>
                  <a:lnTo>
                    <a:pt x="32619" y="1650619"/>
                  </a:lnTo>
                  <a:lnTo>
                    <a:pt x="27293" y="1698849"/>
                  </a:lnTo>
                  <a:lnTo>
                    <a:pt x="22842" y="1749112"/>
                  </a:lnTo>
                  <a:lnTo>
                    <a:pt x="19254" y="1800924"/>
                  </a:lnTo>
                  <a:lnTo>
                    <a:pt x="16513" y="1853801"/>
                  </a:lnTo>
                  <a:lnTo>
                    <a:pt x="14606" y="1907262"/>
                  </a:lnTo>
                  <a:lnTo>
                    <a:pt x="13518" y="1960821"/>
                  </a:lnTo>
                  <a:lnTo>
                    <a:pt x="13236" y="2013997"/>
                  </a:lnTo>
                  <a:lnTo>
                    <a:pt x="13745" y="2066306"/>
                  </a:lnTo>
                  <a:lnTo>
                    <a:pt x="15031" y="2117265"/>
                  </a:lnTo>
                  <a:lnTo>
                    <a:pt x="17079" y="2166390"/>
                  </a:lnTo>
                  <a:lnTo>
                    <a:pt x="19877" y="2213199"/>
                  </a:lnTo>
                  <a:lnTo>
                    <a:pt x="23409" y="2257208"/>
                  </a:lnTo>
                  <a:lnTo>
                    <a:pt x="27661" y="2297934"/>
                  </a:lnTo>
                  <a:lnTo>
                    <a:pt x="32619" y="2334895"/>
                  </a:lnTo>
                  <a:lnTo>
                    <a:pt x="37261" y="2376829"/>
                  </a:lnTo>
                  <a:lnTo>
                    <a:pt x="39181" y="2420939"/>
                  </a:lnTo>
                  <a:lnTo>
                    <a:pt x="38941" y="2466990"/>
                  </a:lnTo>
                  <a:lnTo>
                    <a:pt x="37107" y="2514745"/>
                  </a:lnTo>
                  <a:lnTo>
                    <a:pt x="34240" y="2563968"/>
                  </a:lnTo>
                  <a:lnTo>
                    <a:pt x="30905" y="2614422"/>
                  </a:lnTo>
                  <a:lnTo>
                    <a:pt x="27665" y="2665870"/>
                  </a:lnTo>
                  <a:lnTo>
                    <a:pt x="25084" y="2718077"/>
                  </a:lnTo>
                  <a:lnTo>
                    <a:pt x="23725" y="2770806"/>
                  </a:lnTo>
                  <a:lnTo>
                    <a:pt x="24153" y="2823821"/>
                  </a:lnTo>
                  <a:lnTo>
                    <a:pt x="26929" y="2876885"/>
                  </a:lnTo>
                  <a:lnTo>
                    <a:pt x="32619" y="2929763"/>
                  </a:lnTo>
                  <a:lnTo>
                    <a:pt x="38596" y="2986493"/>
                  </a:lnTo>
                  <a:lnTo>
                    <a:pt x="41044" y="3041781"/>
                  </a:lnTo>
                  <a:lnTo>
                    <a:pt x="40740" y="3095658"/>
                  </a:lnTo>
                  <a:lnTo>
                    <a:pt x="38462" y="3148156"/>
                  </a:lnTo>
                  <a:lnTo>
                    <a:pt x="34989" y="3199307"/>
                  </a:lnTo>
                  <a:lnTo>
                    <a:pt x="31099" y="3249141"/>
                  </a:lnTo>
                  <a:lnTo>
                    <a:pt x="27570" y="3297691"/>
                  </a:lnTo>
                  <a:lnTo>
                    <a:pt x="25179" y="3344987"/>
                  </a:lnTo>
                  <a:lnTo>
                    <a:pt x="24705" y="3391062"/>
                  </a:lnTo>
                  <a:lnTo>
                    <a:pt x="26926" y="3435947"/>
                  </a:lnTo>
                  <a:lnTo>
                    <a:pt x="32619" y="3479673"/>
                  </a:lnTo>
                  <a:lnTo>
                    <a:pt x="36585" y="3505011"/>
                  </a:lnTo>
                  <a:lnTo>
                    <a:pt x="40036" y="3533456"/>
                  </a:lnTo>
                  <a:lnTo>
                    <a:pt x="45457" y="3599321"/>
                  </a:lnTo>
                  <a:lnTo>
                    <a:pt x="49013" y="3676568"/>
                  </a:lnTo>
                  <a:lnTo>
                    <a:pt x="50132" y="3719242"/>
                  </a:lnTo>
                  <a:lnTo>
                    <a:pt x="50834" y="3764500"/>
                  </a:lnTo>
                  <a:lnTo>
                    <a:pt x="51135" y="3812255"/>
                  </a:lnTo>
                  <a:lnTo>
                    <a:pt x="51050" y="3862419"/>
                  </a:lnTo>
                  <a:lnTo>
                    <a:pt x="50597" y="3914905"/>
                  </a:lnTo>
                  <a:lnTo>
                    <a:pt x="49792" y="3969626"/>
                  </a:lnTo>
                  <a:lnTo>
                    <a:pt x="48650" y="4026495"/>
                  </a:lnTo>
                  <a:lnTo>
                    <a:pt x="47189" y="4085425"/>
                  </a:lnTo>
                  <a:lnTo>
                    <a:pt x="45424" y="4146327"/>
                  </a:lnTo>
                  <a:lnTo>
                    <a:pt x="43373" y="4209116"/>
                  </a:lnTo>
                  <a:lnTo>
                    <a:pt x="41050" y="4273703"/>
                  </a:lnTo>
                  <a:lnTo>
                    <a:pt x="38472" y="4340002"/>
                  </a:lnTo>
                  <a:lnTo>
                    <a:pt x="35657" y="4407925"/>
                  </a:lnTo>
                  <a:lnTo>
                    <a:pt x="32619" y="4477385"/>
                  </a:lnTo>
                  <a:lnTo>
                    <a:pt x="24872" y="4477766"/>
                  </a:lnTo>
                  <a:lnTo>
                    <a:pt x="21316" y="4477385"/>
                  </a:lnTo>
                  <a:lnTo>
                    <a:pt x="13569" y="4477385"/>
                  </a:lnTo>
                  <a:lnTo>
                    <a:pt x="13956" y="4437003"/>
                  </a:lnTo>
                  <a:lnTo>
                    <a:pt x="13600" y="4392979"/>
                  </a:lnTo>
                  <a:lnTo>
                    <a:pt x="12685" y="4345907"/>
                  </a:lnTo>
                  <a:lnTo>
                    <a:pt x="11397" y="4296378"/>
                  </a:lnTo>
                  <a:lnTo>
                    <a:pt x="9920" y="4244984"/>
                  </a:lnTo>
                  <a:lnTo>
                    <a:pt x="8442" y="4192319"/>
                  </a:lnTo>
                  <a:lnTo>
                    <a:pt x="7145" y="4138975"/>
                  </a:lnTo>
                  <a:lnTo>
                    <a:pt x="6216" y="4085543"/>
                  </a:lnTo>
                  <a:lnTo>
                    <a:pt x="5840" y="4032617"/>
                  </a:lnTo>
                  <a:lnTo>
                    <a:pt x="6202" y="3980788"/>
                  </a:lnTo>
                  <a:lnTo>
                    <a:pt x="7488" y="3930649"/>
                  </a:lnTo>
                  <a:lnTo>
                    <a:pt x="9882" y="3882794"/>
                  </a:lnTo>
                  <a:lnTo>
                    <a:pt x="13569" y="3837813"/>
                  </a:lnTo>
                  <a:lnTo>
                    <a:pt x="18226" y="3788496"/>
                  </a:lnTo>
                  <a:lnTo>
                    <a:pt x="21834" y="3742226"/>
                  </a:lnTo>
                  <a:lnTo>
                    <a:pt x="24431" y="3697941"/>
                  </a:lnTo>
                  <a:lnTo>
                    <a:pt x="26057" y="3654581"/>
                  </a:lnTo>
                  <a:lnTo>
                    <a:pt x="26751" y="3611086"/>
                  </a:lnTo>
                  <a:lnTo>
                    <a:pt x="26554" y="3566395"/>
                  </a:lnTo>
                  <a:lnTo>
                    <a:pt x="25504" y="3519449"/>
                  </a:lnTo>
                  <a:lnTo>
                    <a:pt x="23641" y="3469187"/>
                  </a:lnTo>
                  <a:lnTo>
                    <a:pt x="21004" y="3414549"/>
                  </a:lnTo>
                  <a:lnTo>
                    <a:pt x="17634" y="3354474"/>
                  </a:lnTo>
                  <a:lnTo>
                    <a:pt x="13569" y="3287903"/>
                  </a:lnTo>
                  <a:lnTo>
                    <a:pt x="10730" y="3233544"/>
                  </a:lnTo>
                  <a:lnTo>
                    <a:pt x="9011" y="3180614"/>
                  </a:lnTo>
                  <a:lnTo>
                    <a:pt x="8240" y="3128844"/>
                  </a:lnTo>
                  <a:lnTo>
                    <a:pt x="8249" y="3077964"/>
                  </a:lnTo>
                  <a:lnTo>
                    <a:pt x="8864" y="3027705"/>
                  </a:lnTo>
                  <a:lnTo>
                    <a:pt x="9917" y="2977796"/>
                  </a:lnTo>
                  <a:lnTo>
                    <a:pt x="11236" y="2927969"/>
                  </a:lnTo>
                  <a:lnTo>
                    <a:pt x="12649" y="2877952"/>
                  </a:lnTo>
                  <a:lnTo>
                    <a:pt x="13988" y="2827478"/>
                  </a:lnTo>
                  <a:lnTo>
                    <a:pt x="15080" y="2776276"/>
                  </a:lnTo>
                  <a:lnTo>
                    <a:pt x="15755" y="2724076"/>
                  </a:lnTo>
                  <a:lnTo>
                    <a:pt x="15842" y="2670609"/>
                  </a:lnTo>
                  <a:lnTo>
                    <a:pt x="15170" y="2615606"/>
                  </a:lnTo>
                  <a:lnTo>
                    <a:pt x="13569" y="2558796"/>
                  </a:lnTo>
                  <a:lnTo>
                    <a:pt x="11719" y="2493906"/>
                  </a:lnTo>
                  <a:lnTo>
                    <a:pt x="10967" y="2433725"/>
                  </a:lnTo>
                  <a:lnTo>
                    <a:pt x="11087" y="2377678"/>
                  </a:lnTo>
                  <a:lnTo>
                    <a:pt x="11848" y="2325186"/>
                  </a:lnTo>
                  <a:lnTo>
                    <a:pt x="13021" y="2275674"/>
                  </a:lnTo>
                  <a:lnTo>
                    <a:pt x="14379" y="2228564"/>
                  </a:lnTo>
                  <a:lnTo>
                    <a:pt x="15691" y="2183279"/>
                  </a:lnTo>
                  <a:lnTo>
                    <a:pt x="16730" y="2139244"/>
                  </a:lnTo>
                  <a:lnTo>
                    <a:pt x="17266" y="2095881"/>
                  </a:lnTo>
                  <a:lnTo>
                    <a:pt x="17071" y="2052612"/>
                  </a:lnTo>
                  <a:lnTo>
                    <a:pt x="15915" y="2008863"/>
                  </a:lnTo>
                  <a:lnTo>
                    <a:pt x="13569" y="1964055"/>
                  </a:lnTo>
                  <a:lnTo>
                    <a:pt x="10006" y="1911836"/>
                  </a:lnTo>
                  <a:lnTo>
                    <a:pt x="6693" y="1863622"/>
                  </a:lnTo>
                  <a:lnTo>
                    <a:pt x="3832" y="1818050"/>
                  </a:lnTo>
                  <a:lnTo>
                    <a:pt x="1627" y="1773760"/>
                  </a:lnTo>
                  <a:lnTo>
                    <a:pt x="282" y="1729390"/>
                  </a:lnTo>
                  <a:lnTo>
                    <a:pt x="0" y="1683581"/>
                  </a:lnTo>
                  <a:lnTo>
                    <a:pt x="984" y="1634970"/>
                  </a:lnTo>
                  <a:lnTo>
                    <a:pt x="3438" y="1582197"/>
                  </a:lnTo>
                  <a:lnTo>
                    <a:pt x="7565" y="1523901"/>
                  </a:lnTo>
                  <a:lnTo>
                    <a:pt x="13569" y="1458722"/>
                  </a:lnTo>
                  <a:lnTo>
                    <a:pt x="17618" y="1408229"/>
                  </a:lnTo>
                  <a:lnTo>
                    <a:pt x="19934" y="1355749"/>
                  </a:lnTo>
                  <a:lnTo>
                    <a:pt x="20795" y="1301841"/>
                  </a:lnTo>
                  <a:lnTo>
                    <a:pt x="20478" y="1247063"/>
                  </a:lnTo>
                  <a:lnTo>
                    <a:pt x="19261" y="1191975"/>
                  </a:lnTo>
                  <a:lnTo>
                    <a:pt x="17421" y="1137135"/>
                  </a:lnTo>
                  <a:lnTo>
                    <a:pt x="15236" y="1083103"/>
                  </a:lnTo>
                  <a:lnTo>
                    <a:pt x="12983" y="1030438"/>
                  </a:lnTo>
                  <a:lnTo>
                    <a:pt x="10939" y="979697"/>
                  </a:lnTo>
                  <a:lnTo>
                    <a:pt x="9382" y="931442"/>
                  </a:lnTo>
                  <a:lnTo>
                    <a:pt x="8589" y="886230"/>
                  </a:lnTo>
                  <a:lnTo>
                    <a:pt x="8837" y="844621"/>
                  </a:lnTo>
                  <a:lnTo>
                    <a:pt x="10405" y="807173"/>
                  </a:lnTo>
                  <a:lnTo>
                    <a:pt x="13569" y="774446"/>
                  </a:lnTo>
                  <a:lnTo>
                    <a:pt x="17247" y="744543"/>
                  </a:lnTo>
                  <a:lnTo>
                    <a:pt x="20669" y="711223"/>
                  </a:lnTo>
                  <a:lnTo>
                    <a:pt x="26499" y="634625"/>
                  </a:lnTo>
                  <a:lnTo>
                    <a:pt x="28781" y="591495"/>
                  </a:lnTo>
                  <a:lnTo>
                    <a:pt x="30559" y="545242"/>
                  </a:lnTo>
                  <a:lnTo>
                    <a:pt x="31770" y="495940"/>
                  </a:lnTo>
                  <a:lnTo>
                    <a:pt x="32351" y="443664"/>
                  </a:lnTo>
                  <a:lnTo>
                    <a:pt x="32241" y="388486"/>
                  </a:lnTo>
                  <a:lnTo>
                    <a:pt x="31377" y="330482"/>
                  </a:lnTo>
                  <a:lnTo>
                    <a:pt x="29697" y="269724"/>
                  </a:lnTo>
                  <a:lnTo>
                    <a:pt x="27139" y="206286"/>
                  </a:lnTo>
                  <a:lnTo>
                    <a:pt x="23640" y="140243"/>
                  </a:lnTo>
                  <a:lnTo>
                    <a:pt x="19137" y="71668"/>
                  </a:lnTo>
                  <a:lnTo>
                    <a:pt x="13569" y="635"/>
                  </a:lnTo>
                  <a:lnTo>
                    <a:pt x="18903" y="0"/>
                  </a:lnTo>
                  <a:lnTo>
                    <a:pt x="26015" y="0"/>
                  </a:lnTo>
                  <a:lnTo>
                    <a:pt x="32619" y="635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9159" y="989393"/>
            <a:ext cx="1786255" cy="4460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PDF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SVG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PNG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CSV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GDF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0" dirty="0">
                <a:latin typeface="Calibri"/>
                <a:cs typeface="Calibri"/>
              </a:rPr>
              <a:t>GEXF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GML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10" dirty="0">
                <a:latin typeface="Calibri"/>
                <a:cs typeface="Calibri"/>
              </a:rPr>
              <a:t>GraphML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UCINET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DL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Pajek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NET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Netdraw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VNA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10" dirty="0">
                <a:latin typeface="Calibri"/>
                <a:cs typeface="Calibri"/>
              </a:rPr>
              <a:t>Spreadsheet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2558732"/>
            <a:ext cx="2599055" cy="159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b="0" spc="-10" dirty="0">
                <a:latin typeface="Calibri Light"/>
                <a:cs typeface="Calibri Light"/>
              </a:rPr>
              <a:t>Gephi workflow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5395912"/>
            <a:ext cx="1724025" cy="781050"/>
          </a:xfrm>
          <a:custGeom>
            <a:avLst/>
            <a:gdLst/>
            <a:ahLst/>
            <a:cxnLst/>
            <a:rect l="l" t="t" r="r" b="b"/>
            <a:pathLst>
              <a:path w="1724025" h="781050">
                <a:moveTo>
                  <a:pt x="0" y="781050"/>
                </a:moveTo>
                <a:lnTo>
                  <a:pt x="1724025" y="781050"/>
                </a:lnTo>
                <a:lnTo>
                  <a:pt x="1724025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ln w="12700">
            <a:solidFill>
              <a:srgbClr val="8AC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53026" y="5395912"/>
            <a:ext cx="1724025" cy="781050"/>
          </a:xfrm>
          <a:prstGeom prst="rect">
            <a:avLst/>
          </a:prstGeom>
          <a:solidFill>
            <a:srgbClr val="8AC145"/>
          </a:solidFill>
        </p:spPr>
        <p:txBody>
          <a:bodyPr vert="horz" wrap="square" lIns="0" tIns="18161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43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051" y="5395912"/>
            <a:ext cx="5172075" cy="781050"/>
          </a:xfrm>
          <a:prstGeom prst="rect">
            <a:avLst/>
          </a:prstGeom>
          <a:solidFill>
            <a:srgbClr val="DAE9CF">
              <a:alpha val="90194"/>
            </a:srgbClr>
          </a:solidFill>
          <a:ln w="12700">
            <a:solidFill>
              <a:srgbClr val="DAE9C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Export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(either</a:t>
            </a:r>
            <a:r>
              <a:rPr sz="1400" b="0" spc="-4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as</a:t>
            </a:r>
            <a:r>
              <a:rPr sz="1400" b="0" spc="5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</a:t>
            </a:r>
            <a:r>
              <a:rPr sz="1400" b="0" spc="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figure</a:t>
            </a:r>
            <a:r>
              <a:rPr sz="1400" b="0" spc="-11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or</a:t>
            </a:r>
            <a:r>
              <a:rPr sz="1400" b="0" spc="-4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as</a:t>
            </a:r>
            <a:r>
              <a:rPr sz="1400" b="0" spc="-3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structured</a:t>
            </a:r>
            <a:r>
              <a:rPr sz="1400" b="0" spc="-65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data)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6676" y="4208526"/>
            <a:ext cx="1736725" cy="1212850"/>
            <a:chOff x="4646676" y="4208526"/>
            <a:chExt cx="1736725" cy="1212850"/>
          </a:xfrm>
        </p:grpSpPr>
        <p:sp>
          <p:nvSpPr>
            <p:cNvPr id="10" name="object 10"/>
            <p:cNvSpPr/>
            <p:nvPr/>
          </p:nvSpPr>
          <p:spPr>
            <a:xfrm>
              <a:off x="4653026" y="421487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80"/>
                  </a:lnTo>
                  <a:lnTo>
                    <a:pt x="831976" y="779780"/>
                  </a:lnTo>
                  <a:lnTo>
                    <a:pt x="831976" y="1020064"/>
                  </a:lnTo>
                  <a:lnTo>
                    <a:pt x="741934" y="1020064"/>
                  </a:lnTo>
                  <a:lnTo>
                    <a:pt x="861949" y="1200150"/>
                  </a:lnTo>
                  <a:lnTo>
                    <a:pt x="981963" y="1020064"/>
                  </a:lnTo>
                  <a:lnTo>
                    <a:pt x="891921" y="1020064"/>
                  </a:lnTo>
                  <a:lnTo>
                    <a:pt x="891921" y="779780"/>
                  </a:lnTo>
                  <a:lnTo>
                    <a:pt x="1724025" y="77978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51C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53026" y="421487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80"/>
                  </a:moveTo>
                  <a:lnTo>
                    <a:pt x="891921" y="779780"/>
                  </a:lnTo>
                  <a:lnTo>
                    <a:pt x="891921" y="1020064"/>
                  </a:lnTo>
                  <a:lnTo>
                    <a:pt x="981963" y="1020064"/>
                  </a:lnTo>
                  <a:lnTo>
                    <a:pt x="861949" y="1200150"/>
                  </a:lnTo>
                  <a:lnTo>
                    <a:pt x="741934" y="1020064"/>
                  </a:lnTo>
                  <a:lnTo>
                    <a:pt x="831976" y="1020064"/>
                  </a:lnTo>
                  <a:lnTo>
                    <a:pt x="831976" y="779780"/>
                  </a:lnTo>
                  <a:lnTo>
                    <a:pt x="0" y="779780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80"/>
                  </a:lnTo>
                  <a:close/>
                </a:path>
              </a:pathLst>
            </a:custGeom>
            <a:ln w="12700">
              <a:solidFill>
                <a:srgbClr val="51C4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81219" y="4374515"/>
            <a:ext cx="66484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7051" y="4214876"/>
            <a:ext cx="5172075" cy="771525"/>
          </a:xfrm>
          <a:prstGeom prst="rect">
            <a:avLst/>
          </a:prstGeom>
          <a:solidFill>
            <a:srgbClr val="CFEACF">
              <a:alpha val="90194"/>
            </a:srgbClr>
          </a:solidFill>
          <a:ln w="12700">
            <a:solidFill>
              <a:srgbClr val="CFEAC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06045" marR="497840">
              <a:lnSpc>
                <a:spcPts val="1580"/>
              </a:lnSpc>
            </a:pPr>
            <a:r>
              <a:rPr sz="1400" spc="-10" dirty="0">
                <a:latin typeface="Calibri"/>
                <a:cs typeface="Calibri"/>
              </a:rPr>
              <a:t>Filter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edges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clutter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highlight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important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aspects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6676" y="3017901"/>
            <a:ext cx="1736725" cy="1212850"/>
            <a:chOff x="4646676" y="3017901"/>
            <a:chExt cx="1736725" cy="1212850"/>
          </a:xfrm>
        </p:grpSpPr>
        <p:sp>
          <p:nvSpPr>
            <p:cNvPr id="15" name="object 15"/>
            <p:cNvSpPr/>
            <p:nvPr/>
          </p:nvSpPr>
          <p:spPr>
            <a:xfrm>
              <a:off x="4653026" y="3024251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80"/>
                  </a:lnTo>
                  <a:lnTo>
                    <a:pt x="831976" y="779780"/>
                  </a:lnTo>
                  <a:lnTo>
                    <a:pt x="831976" y="1020063"/>
                  </a:lnTo>
                  <a:lnTo>
                    <a:pt x="741934" y="1020063"/>
                  </a:lnTo>
                  <a:lnTo>
                    <a:pt x="861949" y="1200150"/>
                  </a:lnTo>
                  <a:lnTo>
                    <a:pt x="981963" y="1020063"/>
                  </a:lnTo>
                  <a:lnTo>
                    <a:pt x="891921" y="1020063"/>
                  </a:lnTo>
                  <a:lnTo>
                    <a:pt x="891921" y="779780"/>
                  </a:lnTo>
                  <a:lnTo>
                    <a:pt x="1724025" y="77978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DC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3026" y="3024251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80"/>
                  </a:moveTo>
                  <a:lnTo>
                    <a:pt x="891921" y="779780"/>
                  </a:lnTo>
                  <a:lnTo>
                    <a:pt x="891921" y="1020063"/>
                  </a:lnTo>
                  <a:lnTo>
                    <a:pt x="981963" y="1020063"/>
                  </a:lnTo>
                  <a:lnTo>
                    <a:pt x="861949" y="1200150"/>
                  </a:lnTo>
                  <a:lnTo>
                    <a:pt x="741934" y="1020063"/>
                  </a:lnTo>
                  <a:lnTo>
                    <a:pt x="831976" y="1020063"/>
                  </a:lnTo>
                  <a:lnTo>
                    <a:pt x="831976" y="779780"/>
                  </a:lnTo>
                  <a:lnTo>
                    <a:pt x="0" y="779780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80"/>
                  </a:lnTo>
                  <a:close/>
                </a:path>
              </a:pathLst>
            </a:custGeom>
            <a:ln w="12700">
              <a:solidFill>
                <a:srgbClr val="3DC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1484" y="3185160"/>
            <a:ext cx="150241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Appearance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7051" y="3024251"/>
            <a:ext cx="5172075" cy="781050"/>
          </a:xfrm>
          <a:prstGeom prst="rect">
            <a:avLst/>
          </a:prstGeom>
          <a:solidFill>
            <a:srgbClr val="CEEBDB">
              <a:alpha val="90194"/>
            </a:srgbClr>
          </a:solidFill>
          <a:ln w="12700">
            <a:solidFill>
              <a:srgbClr val="CEEBD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Apply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Appearance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options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attributes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46676" y="1827276"/>
            <a:ext cx="1736725" cy="1212850"/>
            <a:chOff x="4646676" y="1827276"/>
            <a:chExt cx="1736725" cy="1212850"/>
          </a:xfrm>
        </p:grpSpPr>
        <p:sp>
          <p:nvSpPr>
            <p:cNvPr id="20" name="object 20"/>
            <p:cNvSpPr/>
            <p:nvPr/>
          </p:nvSpPr>
          <p:spPr>
            <a:xfrm>
              <a:off x="4653026" y="183362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79"/>
                  </a:lnTo>
                  <a:lnTo>
                    <a:pt x="831976" y="779779"/>
                  </a:lnTo>
                  <a:lnTo>
                    <a:pt x="831976" y="1020063"/>
                  </a:lnTo>
                  <a:lnTo>
                    <a:pt x="741934" y="1020063"/>
                  </a:lnTo>
                  <a:lnTo>
                    <a:pt x="861949" y="1200150"/>
                  </a:lnTo>
                  <a:lnTo>
                    <a:pt x="981963" y="1020063"/>
                  </a:lnTo>
                  <a:lnTo>
                    <a:pt x="891921" y="1020063"/>
                  </a:lnTo>
                  <a:lnTo>
                    <a:pt x="891921" y="779779"/>
                  </a:lnTo>
                  <a:lnTo>
                    <a:pt x="1724025" y="779779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9C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53026" y="183362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79"/>
                  </a:moveTo>
                  <a:lnTo>
                    <a:pt x="891921" y="779779"/>
                  </a:lnTo>
                  <a:lnTo>
                    <a:pt x="891921" y="1020063"/>
                  </a:lnTo>
                  <a:lnTo>
                    <a:pt x="981963" y="1020063"/>
                  </a:lnTo>
                  <a:lnTo>
                    <a:pt x="861949" y="1200150"/>
                  </a:lnTo>
                  <a:lnTo>
                    <a:pt x="741934" y="1020063"/>
                  </a:lnTo>
                  <a:lnTo>
                    <a:pt x="831976" y="1020063"/>
                  </a:lnTo>
                  <a:lnTo>
                    <a:pt x="831976" y="779779"/>
                  </a:lnTo>
                  <a:lnTo>
                    <a:pt x="0" y="779779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79"/>
                  </a:lnTo>
                  <a:close/>
                </a:path>
              </a:pathLst>
            </a:custGeom>
            <a:ln w="12700">
              <a:solidFill>
                <a:srgbClr val="39C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76165" y="1996122"/>
            <a:ext cx="1265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Attributes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7051" y="1833626"/>
            <a:ext cx="5172075" cy="781050"/>
          </a:xfrm>
          <a:prstGeom prst="rect">
            <a:avLst/>
          </a:prstGeom>
          <a:solidFill>
            <a:srgbClr val="CEEBE8">
              <a:alpha val="90194"/>
            </a:srgbClr>
          </a:solidFill>
          <a:ln w="12700">
            <a:solidFill>
              <a:srgbClr val="CEEBE8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06045" marR="342900">
              <a:lnSpc>
                <a:spcPts val="1580"/>
              </a:lnSpc>
            </a:pPr>
            <a:r>
              <a:rPr sz="1400" dirty="0">
                <a:latin typeface="Calibri"/>
                <a:cs typeface="Calibri"/>
              </a:rPr>
              <a:t>Compute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desired </a:t>
            </a:r>
            <a:r>
              <a:rPr sz="1400" spc="-10" dirty="0">
                <a:latin typeface="Calibri"/>
                <a:cs typeface="Calibri"/>
              </a:rPr>
              <a:t>attributes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Statistics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(degree, </a:t>
            </a:r>
            <a:r>
              <a:rPr sz="1400" spc="-20" dirty="0">
                <a:latin typeface="Calibri"/>
                <a:cs typeface="Calibri"/>
              </a:rPr>
              <a:t>centrality, </a:t>
            </a:r>
            <a:r>
              <a:rPr sz="1400" spc="-10" dirty="0">
                <a:latin typeface="Calibri"/>
                <a:cs typeface="Calibri"/>
              </a:rPr>
              <a:t>modularity,</a:t>
            </a:r>
            <a:r>
              <a:rPr sz="1400" spc="-20" dirty="0">
                <a:latin typeface="Calibri"/>
                <a:cs typeface="Calibri"/>
              </a:rPr>
              <a:t> etc.)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46676" y="646176"/>
            <a:ext cx="1736725" cy="1203325"/>
            <a:chOff x="4646676" y="646176"/>
            <a:chExt cx="1736725" cy="1203325"/>
          </a:xfrm>
        </p:grpSpPr>
        <p:sp>
          <p:nvSpPr>
            <p:cNvPr id="25" name="object 25"/>
            <p:cNvSpPr/>
            <p:nvPr/>
          </p:nvSpPr>
          <p:spPr>
            <a:xfrm>
              <a:off x="4653026" y="652526"/>
              <a:ext cx="1724025" cy="1190625"/>
            </a:xfrm>
            <a:custGeom>
              <a:avLst/>
              <a:gdLst/>
              <a:ahLst/>
              <a:cxnLst/>
              <a:rect l="l" t="t" r="r" b="b"/>
              <a:pathLst>
                <a:path w="1724025" h="1190625">
                  <a:moveTo>
                    <a:pt x="1724025" y="0"/>
                  </a:moveTo>
                  <a:lnTo>
                    <a:pt x="0" y="0"/>
                  </a:lnTo>
                  <a:lnTo>
                    <a:pt x="0" y="773557"/>
                  </a:lnTo>
                  <a:lnTo>
                    <a:pt x="832231" y="773557"/>
                  </a:lnTo>
                  <a:lnTo>
                    <a:pt x="832231" y="1011936"/>
                  </a:lnTo>
                  <a:lnTo>
                    <a:pt x="742950" y="1011936"/>
                  </a:lnTo>
                  <a:lnTo>
                    <a:pt x="861949" y="1190625"/>
                  </a:lnTo>
                  <a:lnTo>
                    <a:pt x="981075" y="1011936"/>
                  </a:lnTo>
                  <a:lnTo>
                    <a:pt x="891666" y="1011936"/>
                  </a:lnTo>
                  <a:lnTo>
                    <a:pt x="891666" y="773557"/>
                  </a:lnTo>
                  <a:lnTo>
                    <a:pt x="1724025" y="773557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53026" y="652526"/>
              <a:ext cx="1724025" cy="1190625"/>
            </a:xfrm>
            <a:custGeom>
              <a:avLst/>
              <a:gdLst/>
              <a:ahLst/>
              <a:cxnLst/>
              <a:rect l="l" t="t" r="r" b="b"/>
              <a:pathLst>
                <a:path w="1724025" h="1190625">
                  <a:moveTo>
                    <a:pt x="1724025" y="773557"/>
                  </a:moveTo>
                  <a:lnTo>
                    <a:pt x="891666" y="773557"/>
                  </a:lnTo>
                  <a:lnTo>
                    <a:pt x="891666" y="1011936"/>
                  </a:lnTo>
                  <a:lnTo>
                    <a:pt x="981075" y="1011936"/>
                  </a:lnTo>
                  <a:lnTo>
                    <a:pt x="861949" y="1190625"/>
                  </a:lnTo>
                  <a:lnTo>
                    <a:pt x="742950" y="1011936"/>
                  </a:lnTo>
                  <a:lnTo>
                    <a:pt x="832231" y="1011936"/>
                  </a:lnTo>
                  <a:lnTo>
                    <a:pt x="832231" y="773557"/>
                  </a:lnTo>
                  <a:lnTo>
                    <a:pt x="0" y="773557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3557"/>
                  </a:lnTo>
                  <a:close/>
                </a:path>
              </a:pathLst>
            </a:custGeom>
            <a:ln w="12700">
              <a:solidFill>
                <a:srgbClr val="36A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66665" y="806767"/>
            <a:ext cx="880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77051" y="652526"/>
            <a:ext cx="5172075" cy="771525"/>
          </a:xfrm>
          <a:prstGeom prst="rect">
            <a:avLst/>
          </a:prstGeom>
          <a:solidFill>
            <a:srgbClr val="CEE2EC">
              <a:alpha val="90194"/>
            </a:srgbClr>
          </a:solidFill>
          <a:ln w="12700">
            <a:solidFill>
              <a:srgbClr val="CEE2EC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06045">
              <a:lnSpc>
                <a:spcPts val="1625"/>
              </a:lnSpc>
              <a:spcBef>
                <a:spcPts val="1195"/>
              </a:spcBef>
            </a:pPr>
            <a:r>
              <a:rPr sz="1400" dirty="0">
                <a:latin typeface="Calibri"/>
                <a:cs typeface="Calibri"/>
              </a:rPr>
              <a:t>Import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remember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check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inferred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parameters</a:t>
            </a:r>
            <a:endParaRPr sz="1400">
              <a:latin typeface="Calibri"/>
              <a:cs typeface="Calibri"/>
            </a:endParaRPr>
          </a:p>
          <a:p>
            <a:pPr marL="106045">
              <a:lnSpc>
                <a:spcPts val="1630"/>
              </a:lnSpc>
            </a:pPr>
            <a:r>
              <a:rPr sz="1400" dirty="0">
                <a:latin typeface="Calibri"/>
                <a:cs typeface="Calibri"/>
              </a:rPr>
              <a:t>are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correct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(e.g.,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directed/undirected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networks)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Plugins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404360" cy="13874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9235">
              <a:lnSpc>
                <a:spcPts val="24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number</a:t>
            </a:r>
            <a:r>
              <a:rPr sz="2150" spc="20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plugins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for </a:t>
            </a:r>
            <a:r>
              <a:rPr sz="2150" spc="-10" dirty="0">
                <a:latin typeface="Calibri"/>
                <a:cs typeface="Calibri"/>
              </a:rPr>
              <a:t>Gephi</a:t>
            </a:r>
            <a:endParaRPr sz="2150">
              <a:latin typeface="Calibri"/>
              <a:cs typeface="Calibri"/>
            </a:endParaRPr>
          </a:p>
          <a:p>
            <a:pPr marL="241300" marR="173355" indent="-229235">
              <a:lnSpc>
                <a:spcPts val="23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These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found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installed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 </a:t>
            </a:r>
            <a:r>
              <a:rPr sz="2150" dirty="0">
                <a:latin typeface="Calibri"/>
                <a:cs typeface="Calibri"/>
              </a:rPr>
              <a:t>Tools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&gt;</a:t>
            </a:r>
            <a:r>
              <a:rPr sz="2150" spc="-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Plugins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24025"/>
            <a:ext cx="5457825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521652"/>
            <a:ext cx="30734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96" y="1633447"/>
            <a:ext cx="10900625" cy="102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75" y="1917064"/>
            <a:ext cx="10234295" cy="3477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249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Bastian, Mathieu,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Sebastien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Heymann,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Mathieu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Jacomy.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"Gephi: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open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source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latin typeface="Calibri"/>
                <a:cs typeface="Calibri"/>
              </a:rPr>
              <a:t>software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exploring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manipulating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networks."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ICWSM</a:t>
            </a:r>
            <a:r>
              <a:rPr sz="2150" i="1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8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(2009):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361-</a:t>
            </a:r>
            <a:r>
              <a:rPr sz="2150" spc="-20" dirty="0">
                <a:latin typeface="Calibri"/>
                <a:cs typeface="Calibri"/>
              </a:rPr>
              <a:t>362.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Cherven,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Ken.</a:t>
            </a:r>
            <a:r>
              <a:rPr sz="2150" spc="204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Network</a:t>
            </a:r>
            <a:r>
              <a:rPr sz="2150" i="1" spc="-3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graph</a:t>
            </a:r>
            <a:r>
              <a:rPr sz="2150" i="1" spc="7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analysis</a:t>
            </a:r>
            <a:r>
              <a:rPr sz="2150" i="1" spc="4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and</a:t>
            </a:r>
            <a:r>
              <a:rPr sz="2150" i="1" spc="-1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visualization</a:t>
            </a:r>
            <a:r>
              <a:rPr sz="2150" i="1" spc="7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with</a:t>
            </a:r>
            <a:r>
              <a:rPr sz="2150" i="1" spc="-1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Ltd,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latin typeface="Calibri"/>
                <a:cs typeface="Calibri"/>
              </a:rPr>
              <a:t>2013.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Cherven,</a:t>
            </a:r>
            <a:r>
              <a:rPr sz="2150" spc="2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Ken.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Mastering</a:t>
            </a:r>
            <a:r>
              <a:rPr sz="2150" i="1" spc="-10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i="1" spc="7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network</a:t>
            </a:r>
            <a:r>
              <a:rPr sz="2150" i="1" spc="3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visualization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Ltd,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2015..</a:t>
            </a:r>
            <a:endParaRPr sz="2150">
              <a:latin typeface="Calibri"/>
              <a:cs typeface="Calibri"/>
            </a:endParaRPr>
          </a:p>
          <a:p>
            <a:pPr marL="241300" marR="2649220" indent="-229235">
              <a:lnSpc>
                <a:spcPts val="24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additional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tutorial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slides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at: </a:t>
            </a:r>
            <a:r>
              <a:rPr sz="21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https://www.slideshare.net/GraceBenefield/basics-gephi-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tutorial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More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publications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listed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at: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https://gephi.org/users/publica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Khokhar,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Devangana.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i="1" spc="-4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Cookbook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Ltd,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2015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Sample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datasets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at: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https://github.com/gephi/gephi/wiki/Datasets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406521"/>
            <a:ext cx="304673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-40" dirty="0"/>
              <a:t>Exercises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816991" y="4677157"/>
            <a:ext cx="5453380" cy="83820"/>
            <a:chOff x="816991" y="4677157"/>
            <a:chExt cx="5453380" cy="83820"/>
          </a:xfrm>
        </p:grpSpPr>
        <p:sp>
          <p:nvSpPr>
            <p:cNvPr id="4" name="object 4"/>
            <p:cNvSpPr/>
            <p:nvPr/>
          </p:nvSpPr>
          <p:spPr>
            <a:xfrm>
              <a:off x="837539" y="4698587"/>
              <a:ext cx="5411470" cy="48260"/>
            </a:xfrm>
            <a:custGeom>
              <a:avLst/>
              <a:gdLst/>
              <a:ahLst/>
              <a:cxnLst/>
              <a:rect l="l" t="t" r="r" b="b"/>
              <a:pathLst>
                <a:path w="5411470" h="48260">
                  <a:moveTo>
                    <a:pt x="2808535" y="0"/>
                  </a:moveTo>
                  <a:lnTo>
                    <a:pt x="2761546" y="622"/>
                  </a:lnTo>
                  <a:lnTo>
                    <a:pt x="2716498" y="2120"/>
                  </a:lnTo>
                  <a:lnTo>
                    <a:pt x="2672780" y="4464"/>
                  </a:lnTo>
                  <a:lnTo>
                    <a:pt x="2629775" y="7627"/>
                  </a:lnTo>
                  <a:lnTo>
                    <a:pt x="2586871" y="11577"/>
                  </a:lnTo>
                  <a:lnTo>
                    <a:pt x="2543454" y="16287"/>
                  </a:lnTo>
                  <a:lnTo>
                    <a:pt x="2501194" y="20359"/>
                  </a:lnTo>
                  <a:lnTo>
                    <a:pt x="2461340" y="22628"/>
                  </a:lnTo>
                  <a:lnTo>
                    <a:pt x="2422647" y="23413"/>
                  </a:lnTo>
                  <a:lnTo>
                    <a:pt x="2383871" y="23032"/>
                  </a:lnTo>
                  <a:lnTo>
                    <a:pt x="2343767" y="21805"/>
                  </a:lnTo>
                  <a:lnTo>
                    <a:pt x="2254595" y="18085"/>
                  </a:lnTo>
                  <a:lnTo>
                    <a:pt x="2203037" y="16231"/>
                  </a:lnTo>
                  <a:lnTo>
                    <a:pt x="2145172" y="14805"/>
                  </a:lnTo>
                  <a:lnTo>
                    <a:pt x="2079754" y="14126"/>
                  </a:lnTo>
                  <a:lnTo>
                    <a:pt x="2005539" y="14514"/>
                  </a:lnTo>
                  <a:lnTo>
                    <a:pt x="1850083" y="17986"/>
                  </a:lnTo>
                  <a:lnTo>
                    <a:pt x="1780212" y="19032"/>
                  </a:lnTo>
                  <a:lnTo>
                    <a:pt x="1711984" y="19518"/>
                  </a:lnTo>
                  <a:lnTo>
                    <a:pt x="1645716" y="19541"/>
                  </a:lnTo>
                  <a:lnTo>
                    <a:pt x="1581725" y="19194"/>
                  </a:lnTo>
                  <a:lnTo>
                    <a:pt x="1520329" y="18573"/>
                  </a:lnTo>
                  <a:lnTo>
                    <a:pt x="1307024" y="15243"/>
                  </a:lnTo>
                  <a:lnTo>
                    <a:pt x="1224179" y="14397"/>
                  </a:lnTo>
                  <a:lnTo>
                    <a:pt x="1189817" y="14512"/>
                  </a:lnTo>
                  <a:lnTo>
                    <a:pt x="1160586" y="15110"/>
                  </a:lnTo>
                  <a:lnTo>
                    <a:pt x="1136802" y="16287"/>
                  </a:lnTo>
                  <a:lnTo>
                    <a:pt x="1103586" y="17481"/>
                  </a:lnTo>
                  <a:lnTo>
                    <a:pt x="1066707" y="16933"/>
                  </a:lnTo>
                  <a:lnTo>
                    <a:pt x="1026025" y="15199"/>
                  </a:lnTo>
                  <a:lnTo>
                    <a:pt x="932681" y="10382"/>
                  </a:lnTo>
                  <a:lnTo>
                    <a:pt x="879737" y="8405"/>
                  </a:lnTo>
                  <a:lnTo>
                    <a:pt x="822421" y="7454"/>
                  </a:lnTo>
                  <a:lnTo>
                    <a:pt x="760593" y="8082"/>
                  </a:lnTo>
                  <a:lnTo>
                    <a:pt x="694111" y="10842"/>
                  </a:lnTo>
                  <a:lnTo>
                    <a:pt x="622833" y="16287"/>
                  </a:lnTo>
                  <a:lnTo>
                    <a:pt x="564418" y="21072"/>
                  </a:lnTo>
                  <a:lnTo>
                    <a:pt x="511225" y="24004"/>
                  </a:lnTo>
                  <a:lnTo>
                    <a:pt x="462048" y="25378"/>
                  </a:lnTo>
                  <a:lnTo>
                    <a:pt x="415676" y="25488"/>
                  </a:lnTo>
                  <a:lnTo>
                    <a:pt x="370901" y="24629"/>
                  </a:lnTo>
                  <a:lnTo>
                    <a:pt x="326515" y="23098"/>
                  </a:lnTo>
                  <a:lnTo>
                    <a:pt x="234072" y="19194"/>
                  </a:lnTo>
                  <a:lnTo>
                    <a:pt x="183598" y="17412"/>
                  </a:lnTo>
                  <a:lnTo>
                    <a:pt x="128677" y="16137"/>
                  </a:lnTo>
                  <a:lnTo>
                    <a:pt x="68100" y="15664"/>
                  </a:lnTo>
                  <a:lnTo>
                    <a:pt x="660" y="16287"/>
                  </a:lnTo>
                  <a:lnTo>
                    <a:pt x="0" y="24415"/>
                  </a:lnTo>
                  <a:lnTo>
                    <a:pt x="355" y="27844"/>
                  </a:lnTo>
                  <a:lnTo>
                    <a:pt x="660" y="35337"/>
                  </a:lnTo>
                  <a:lnTo>
                    <a:pt x="70730" y="32018"/>
                  </a:lnTo>
                  <a:lnTo>
                    <a:pt x="136914" y="30125"/>
                  </a:lnTo>
                  <a:lnTo>
                    <a:pt x="199496" y="29431"/>
                  </a:lnTo>
                  <a:lnTo>
                    <a:pt x="258758" y="29706"/>
                  </a:lnTo>
                  <a:lnTo>
                    <a:pt x="314983" y="30720"/>
                  </a:lnTo>
                  <a:lnTo>
                    <a:pt x="368455" y="32245"/>
                  </a:lnTo>
                  <a:lnTo>
                    <a:pt x="515175" y="37593"/>
                  </a:lnTo>
                  <a:lnTo>
                    <a:pt x="560460" y="38870"/>
                  </a:lnTo>
                  <a:lnTo>
                    <a:pt x="604406" y="39511"/>
                  </a:lnTo>
                  <a:lnTo>
                    <a:pt x="647295" y="39289"/>
                  </a:lnTo>
                  <a:lnTo>
                    <a:pt x="689411" y="37974"/>
                  </a:lnTo>
                  <a:lnTo>
                    <a:pt x="731037" y="35337"/>
                  </a:lnTo>
                  <a:lnTo>
                    <a:pt x="777277" y="32016"/>
                  </a:lnTo>
                  <a:lnTo>
                    <a:pt x="826331" y="29309"/>
                  </a:lnTo>
                  <a:lnTo>
                    <a:pt x="877694" y="27200"/>
                  </a:lnTo>
                  <a:lnTo>
                    <a:pt x="930862" y="25673"/>
                  </a:lnTo>
                  <a:lnTo>
                    <a:pt x="985330" y="24710"/>
                  </a:lnTo>
                  <a:lnTo>
                    <a:pt x="1040593" y="24295"/>
                  </a:lnTo>
                  <a:lnTo>
                    <a:pt x="1096146" y="24412"/>
                  </a:lnTo>
                  <a:lnTo>
                    <a:pt x="1151486" y="25043"/>
                  </a:lnTo>
                  <a:lnTo>
                    <a:pt x="1206107" y="26172"/>
                  </a:lnTo>
                  <a:lnTo>
                    <a:pt x="1259505" y="27783"/>
                  </a:lnTo>
                  <a:lnTo>
                    <a:pt x="1311175" y="29859"/>
                  </a:lnTo>
                  <a:lnTo>
                    <a:pt x="1360612" y="32382"/>
                  </a:lnTo>
                  <a:lnTo>
                    <a:pt x="1459484" y="38778"/>
                  </a:lnTo>
                  <a:lnTo>
                    <a:pt x="1509670" y="41603"/>
                  </a:lnTo>
                  <a:lnTo>
                    <a:pt x="1558496" y="43787"/>
                  </a:lnTo>
                  <a:lnTo>
                    <a:pt x="1606589" y="45308"/>
                  </a:lnTo>
                  <a:lnTo>
                    <a:pt x="1654577" y="46140"/>
                  </a:lnTo>
                  <a:lnTo>
                    <a:pt x="1703085" y="46261"/>
                  </a:lnTo>
                  <a:lnTo>
                    <a:pt x="1752741" y="45645"/>
                  </a:lnTo>
                  <a:lnTo>
                    <a:pt x="1804172" y="44268"/>
                  </a:lnTo>
                  <a:lnTo>
                    <a:pt x="1858005" y="42108"/>
                  </a:lnTo>
                  <a:lnTo>
                    <a:pt x="1914866" y="39139"/>
                  </a:lnTo>
                  <a:lnTo>
                    <a:pt x="1975383" y="35337"/>
                  </a:lnTo>
                  <a:lnTo>
                    <a:pt x="2018533" y="33176"/>
                  </a:lnTo>
                  <a:lnTo>
                    <a:pt x="2062035" y="32353"/>
                  </a:lnTo>
                  <a:lnTo>
                    <a:pt x="2105981" y="32642"/>
                  </a:lnTo>
                  <a:lnTo>
                    <a:pt x="2150464" y="33819"/>
                  </a:lnTo>
                  <a:lnTo>
                    <a:pt x="2195577" y="35660"/>
                  </a:lnTo>
                  <a:lnTo>
                    <a:pt x="2335618" y="42910"/>
                  </a:lnTo>
                  <a:lnTo>
                    <a:pt x="2384176" y="45153"/>
                  </a:lnTo>
                  <a:lnTo>
                    <a:pt x="2433826" y="46935"/>
                  </a:lnTo>
                  <a:lnTo>
                    <a:pt x="2484661" y="48030"/>
                  </a:lnTo>
                  <a:lnTo>
                    <a:pt x="2536774" y="48214"/>
                  </a:lnTo>
                  <a:lnTo>
                    <a:pt x="2590259" y="47261"/>
                  </a:lnTo>
                  <a:lnTo>
                    <a:pt x="2645206" y="44948"/>
                  </a:lnTo>
                  <a:lnTo>
                    <a:pt x="2701710" y="41048"/>
                  </a:lnTo>
                  <a:lnTo>
                    <a:pt x="2817619" y="29765"/>
                  </a:lnTo>
                  <a:lnTo>
                    <a:pt x="2873043" y="26242"/>
                  </a:lnTo>
                  <a:lnTo>
                    <a:pt x="2926385" y="24490"/>
                  </a:lnTo>
                  <a:lnTo>
                    <a:pt x="2977895" y="24229"/>
                  </a:lnTo>
                  <a:lnTo>
                    <a:pt x="3027824" y="25177"/>
                  </a:lnTo>
                  <a:lnTo>
                    <a:pt x="3076422" y="27055"/>
                  </a:lnTo>
                  <a:lnTo>
                    <a:pt x="3123939" y="29583"/>
                  </a:lnTo>
                  <a:lnTo>
                    <a:pt x="3262518" y="38262"/>
                  </a:lnTo>
                  <a:lnTo>
                    <a:pt x="3308221" y="40586"/>
                  </a:lnTo>
                  <a:lnTo>
                    <a:pt x="3354097" y="42160"/>
                  </a:lnTo>
                  <a:lnTo>
                    <a:pt x="3400396" y="42701"/>
                  </a:lnTo>
                  <a:lnTo>
                    <a:pt x="3447370" y="41932"/>
                  </a:lnTo>
                  <a:lnTo>
                    <a:pt x="3495268" y="39570"/>
                  </a:lnTo>
                  <a:lnTo>
                    <a:pt x="3602601" y="30141"/>
                  </a:lnTo>
                  <a:lnTo>
                    <a:pt x="3655580" y="27245"/>
                  </a:lnTo>
                  <a:lnTo>
                    <a:pt x="3704245" y="26259"/>
                  </a:lnTo>
                  <a:lnTo>
                    <a:pt x="3749563" y="26791"/>
                  </a:lnTo>
                  <a:lnTo>
                    <a:pt x="3792503" y="28449"/>
                  </a:lnTo>
                  <a:lnTo>
                    <a:pt x="3834032" y="30843"/>
                  </a:lnTo>
                  <a:lnTo>
                    <a:pt x="3916728" y="36274"/>
                  </a:lnTo>
                  <a:lnTo>
                    <a:pt x="3959831" y="38527"/>
                  </a:lnTo>
                  <a:lnTo>
                    <a:pt x="4005393" y="39952"/>
                  </a:lnTo>
                  <a:lnTo>
                    <a:pt x="4054382" y="40156"/>
                  </a:lnTo>
                  <a:lnTo>
                    <a:pt x="4107767" y="38748"/>
                  </a:lnTo>
                  <a:lnTo>
                    <a:pt x="4227789" y="31596"/>
                  </a:lnTo>
                  <a:lnTo>
                    <a:pt x="4288022" y="29305"/>
                  </a:lnTo>
                  <a:lnTo>
                    <a:pt x="4347076" y="28241"/>
                  </a:lnTo>
                  <a:lnTo>
                    <a:pt x="4404815" y="28176"/>
                  </a:lnTo>
                  <a:lnTo>
                    <a:pt x="4461102" y="28886"/>
                  </a:lnTo>
                  <a:lnTo>
                    <a:pt x="4515802" y="30144"/>
                  </a:lnTo>
                  <a:lnTo>
                    <a:pt x="4669010" y="34950"/>
                  </a:lnTo>
                  <a:lnTo>
                    <a:pt x="4715995" y="36144"/>
                  </a:lnTo>
                  <a:lnTo>
                    <a:pt x="4760711" y="36757"/>
                  </a:lnTo>
                  <a:lnTo>
                    <a:pt x="4803021" y="36563"/>
                  </a:lnTo>
                  <a:lnTo>
                    <a:pt x="4888011" y="34106"/>
                  </a:lnTo>
                  <a:lnTo>
                    <a:pt x="4933106" y="34420"/>
                  </a:lnTo>
                  <a:lnTo>
                    <a:pt x="4978543" y="35846"/>
                  </a:lnTo>
                  <a:lnTo>
                    <a:pt x="5072329" y="40301"/>
                  </a:lnTo>
                  <a:lnTo>
                    <a:pt x="5121619" y="42465"/>
                  </a:lnTo>
                  <a:lnTo>
                    <a:pt x="5173134" y="44010"/>
                  </a:lnTo>
                  <a:lnTo>
                    <a:pt x="5227345" y="44502"/>
                  </a:lnTo>
                  <a:lnTo>
                    <a:pt x="5284723" y="43509"/>
                  </a:lnTo>
                  <a:lnTo>
                    <a:pt x="5345738" y="40599"/>
                  </a:lnTo>
                  <a:lnTo>
                    <a:pt x="5410860" y="35337"/>
                  </a:lnTo>
                  <a:lnTo>
                    <a:pt x="5410098" y="29368"/>
                  </a:lnTo>
                  <a:lnTo>
                    <a:pt x="5410225" y="21875"/>
                  </a:lnTo>
                  <a:lnTo>
                    <a:pt x="5410860" y="16287"/>
                  </a:lnTo>
                  <a:lnTo>
                    <a:pt x="5366166" y="17531"/>
                  </a:lnTo>
                  <a:lnTo>
                    <a:pt x="5319170" y="18298"/>
                  </a:lnTo>
                  <a:lnTo>
                    <a:pt x="5270193" y="18651"/>
                  </a:lnTo>
                  <a:lnTo>
                    <a:pt x="5219561" y="18651"/>
                  </a:lnTo>
                  <a:lnTo>
                    <a:pt x="5114625" y="17839"/>
                  </a:lnTo>
                  <a:lnTo>
                    <a:pt x="4845975" y="13973"/>
                  </a:lnTo>
                  <a:lnTo>
                    <a:pt x="4742789" y="12992"/>
                  </a:lnTo>
                  <a:lnTo>
                    <a:pt x="4693408" y="12870"/>
                  </a:lnTo>
                  <a:lnTo>
                    <a:pt x="4645932" y="13077"/>
                  </a:lnTo>
                  <a:lnTo>
                    <a:pt x="4600686" y="13674"/>
                  </a:lnTo>
                  <a:lnTo>
                    <a:pt x="4557993" y="14724"/>
                  </a:lnTo>
                  <a:lnTo>
                    <a:pt x="4518177" y="16287"/>
                  </a:lnTo>
                  <a:lnTo>
                    <a:pt x="4469709" y="18508"/>
                  </a:lnTo>
                  <a:lnTo>
                    <a:pt x="4429015" y="20114"/>
                  </a:lnTo>
                  <a:lnTo>
                    <a:pt x="4394190" y="21172"/>
                  </a:lnTo>
                  <a:lnTo>
                    <a:pt x="4363332" y="21750"/>
                  </a:lnTo>
                  <a:lnTo>
                    <a:pt x="4334538" y="21913"/>
                  </a:lnTo>
                  <a:lnTo>
                    <a:pt x="4305905" y="21728"/>
                  </a:lnTo>
                  <a:lnTo>
                    <a:pt x="4154914" y="18842"/>
                  </a:lnTo>
                  <a:lnTo>
                    <a:pt x="4030902" y="17043"/>
                  </a:lnTo>
                  <a:lnTo>
                    <a:pt x="3950106" y="16287"/>
                  </a:lnTo>
                  <a:lnTo>
                    <a:pt x="3881722" y="16060"/>
                  </a:lnTo>
                  <a:lnTo>
                    <a:pt x="3819130" y="16397"/>
                  </a:lnTo>
                  <a:lnTo>
                    <a:pt x="3761642" y="17183"/>
                  </a:lnTo>
                  <a:lnTo>
                    <a:pt x="3708570" y="18305"/>
                  </a:lnTo>
                  <a:lnTo>
                    <a:pt x="3485355" y="24943"/>
                  </a:lnTo>
                  <a:lnTo>
                    <a:pt x="3444325" y="25675"/>
                  </a:lnTo>
                  <a:lnTo>
                    <a:pt x="3402893" y="25941"/>
                  </a:lnTo>
                  <a:lnTo>
                    <a:pt x="3360371" y="25628"/>
                  </a:lnTo>
                  <a:lnTo>
                    <a:pt x="3316072" y="24620"/>
                  </a:lnTo>
                  <a:lnTo>
                    <a:pt x="3269307" y="22804"/>
                  </a:lnTo>
                  <a:lnTo>
                    <a:pt x="3219388" y="20064"/>
                  </a:lnTo>
                  <a:lnTo>
                    <a:pt x="3094095" y="11044"/>
                  </a:lnTo>
                  <a:lnTo>
                    <a:pt x="3028188" y="6850"/>
                  </a:lnTo>
                  <a:lnTo>
                    <a:pt x="2967293" y="3679"/>
                  </a:lnTo>
                  <a:lnTo>
                    <a:pt x="2910794" y="1499"/>
                  </a:lnTo>
                  <a:lnTo>
                    <a:pt x="2858080" y="282"/>
                  </a:lnTo>
                  <a:lnTo>
                    <a:pt x="2808535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628" y="4697795"/>
              <a:ext cx="5412105" cy="42545"/>
            </a:xfrm>
            <a:custGeom>
              <a:avLst/>
              <a:gdLst/>
              <a:ahLst/>
              <a:cxnLst/>
              <a:rect l="l" t="t" r="r" b="b"/>
              <a:pathLst>
                <a:path w="5412105" h="42545">
                  <a:moveTo>
                    <a:pt x="571" y="17079"/>
                  </a:moveTo>
                  <a:lnTo>
                    <a:pt x="44947" y="12316"/>
                  </a:lnTo>
                  <a:lnTo>
                    <a:pt x="89433" y="8604"/>
                  </a:lnTo>
                  <a:lnTo>
                    <a:pt x="134478" y="5909"/>
                  </a:lnTo>
                  <a:lnTo>
                    <a:pt x="180528" y="4199"/>
                  </a:lnTo>
                  <a:lnTo>
                    <a:pt x="228032" y="3442"/>
                  </a:lnTo>
                  <a:lnTo>
                    <a:pt x="277437" y="3606"/>
                  </a:lnTo>
                  <a:lnTo>
                    <a:pt x="329191" y="4656"/>
                  </a:lnTo>
                  <a:lnTo>
                    <a:pt x="383740" y="6561"/>
                  </a:lnTo>
                  <a:lnTo>
                    <a:pt x="441534" y="9289"/>
                  </a:lnTo>
                  <a:lnTo>
                    <a:pt x="503018" y="12806"/>
                  </a:lnTo>
                  <a:lnTo>
                    <a:pt x="568642" y="17079"/>
                  </a:lnTo>
                  <a:lnTo>
                    <a:pt x="621203" y="20116"/>
                  </a:lnTo>
                  <a:lnTo>
                    <a:pt x="672468" y="22038"/>
                  </a:lnTo>
                  <a:lnTo>
                    <a:pt x="722746" y="23009"/>
                  </a:lnTo>
                  <a:lnTo>
                    <a:pt x="772345" y="23189"/>
                  </a:lnTo>
                  <a:lnTo>
                    <a:pt x="821574" y="22740"/>
                  </a:lnTo>
                  <a:lnTo>
                    <a:pt x="870744" y="21825"/>
                  </a:lnTo>
                  <a:lnTo>
                    <a:pt x="920162" y="20604"/>
                  </a:lnTo>
                  <a:lnTo>
                    <a:pt x="970138" y="19239"/>
                  </a:lnTo>
                  <a:lnTo>
                    <a:pt x="1020981" y="17892"/>
                  </a:lnTo>
                  <a:lnTo>
                    <a:pt x="1073000" y="16724"/>
                  </a:lnTo>
                  <a:lnTo>
                    <a:pt x="1126505" y="15897"/>
                  </a:lnTo>
                  <a:lnTo>
                    <a:pt x="1181803" y="15573"/>
                  </a:lnTo>
                  <a:lnTo>
                    <a:pt x="1239205" y="15913"/>
                  </a:lnTo>
                  <a:lnTo>
                    <a:pt x="1299019" y="17079"/>
                  </a:lnTo>
                  <a:lnTo>
                    <a:pt x="1365664" y="18612"/>
                  </a:lnTo>
                  <a:lnTo>
                    <a:pt x="1424084" y="19478"/>
                  </a:lnTo>
                  <a:lnTo>
                    <a:pt x="1475940" y="19794"/>
                  </a:lnTo>
                  <a:lnTo>
                    <a:pt x="1522892" y="19676"/>
                  </a:lnTo>
                  <a:lnTo>
                    <a:pt x="1566600" y="19240"/>
                  </a:lnTo>
                  <a:lnTo>
                    <a:pt x="1608724" y="18603"/>
                  </a:lnTo>
                  <a:lnTo>
                    <a:pt x="1650926" y="17882"/>
                  </a:lnTo>
                  <a:lnTo>
                    <a:pt x="1694864" y="17192"/>
                  </a:lnTo>
                  <a:lnTo>
                    <a:pt x="1742199" y="16651"/>
                  </a:lnTo>
                  <a:lnTo>
                    <a:pt x="1794592" y="16374"/>
                  </a:lnTo>
                  <a:lnTo>
                    <a:pt x="1853703" y="16478"/>
                  </a:lnTo>
                  <a:lnTo>
                    <a:pt x="1921192" y="17079"/>
                  </a:lnTo>
                  <a:lnTo>
                    <a:pt x="1996742" y="17432"/>
                  </a:lnTo>
                  <a:lnTo>
                    <a:pt x="2066110" y="16760"/>
                  </a:lnTo>
                  <a:lnTo>
                    <a:pt x="2129762" y="15383"/>
                  </a:lnTo>
                  <a:lnTo>
                    <a:pt x="2188165" y="13617"/>
                  </a:lnTo>
                  <a:lnTo>
                    <a:pt x="2241786" y="11781"/>
                  </a:lnTo>
                  <a:lnTo>
                    <a:pt x="2291093" y="10192"/>
                  </a:lnTo>
                  <a:lnTo>
                    <a:pt x="2336553" y="9169"/>
                  </a:lnTo>
                  <a:lnTo>
                    <a:pt x="2378632" y="9028"/>
                  </a:lnTo>
                  <a:lnTo>
                    <a:pt x="2417799" y="10088"/>
                  </a:lnTo>
                  <a:lnTo>
                    <a:pt x="2454520" y="12665"/>
                  </a:lnTo>
                  <a:lnTo>
                    <a:pt x="2489263" y="17079"/>
                  </a:lnTo>
                  <a:lnTo>
                    <a:pt x="2517793" y="20104"/>
                  </a:lnTo>
                  <a:lnTo>
                    <a:pt x="2553057" y="21403"/>
                  </a:lnTo>
                  <a:lnTo>
                    <a:pt x="2594166" y="21274"/>
                  </a:lnTo>
                  <a:lnTo>
                    <a:pt x="2640230" y="20015"/>
                  </a:lnTo>
                  <a:lnTo>
                    <a:pt x="2690360" y="17926"/>
                  </a:lnTo>
                  <a:lnTo>
                    <a:pt x="2743667" y="15306"/>
                  </a:lnTo>
                  <a:lnTo>
                    <a:pt x="2799262" y="12452"/>
                  </a:lnTo>
                  <a:lnTo>
                    <a:pt x="2856254" y="9664"/>
                  </a:lnTo>
                  <a:lnTo>
                    <a:pt x="2913755" y="7241"/>
                  </a:lnTo>
                  <a:lnTo>
                    <a:pt x="2970875" y="5480"/>
                  </a:lnTo>
                  <a:lnTo>
                    <a:pt x="3026726" y="4682"/>
                  </a:lnTo>
                  <a:lnTo>
                    <a:pt x="3080417" y="5144"/>
                  </a:lnTo>
                  <a:lnTo>
                    <a:pt x="3131059" y="7165"/>
                  </a:lnTo>
                  <a:lnTo>
                    <a:pt x="3177763" y="11044"/>
                  </a:lnTo>
                  <a:lnTo>
                    <a:pt x="3219640" y="17079"/>
                  </a:lnTo>
                  <a:lnTo>
                    <a:pt x="3265628" y="24582"/>
                  </a:lnTo>
                  <a:lnTo>
                    <a:pt x="3313118" y="30501"/>
                  </a:lnTo>
                  <a:lnTo>
                    <a:pt x="3361974" y="34929"/>
                  </a:lnTo>
                  <a:lnTo>
                    <a:pt x="3412061" y="37956"/>
                  </a:lnTo>
                  <a:lnTo>
                    <a:pt x="3463243" y="39672"/>
                  </a:lnTo>
                  <a:lnTo>
                    <a:pt x="3515386" y="40168"/>
                  </a:lnTo>
                  <a:lnTo>
                    <a:pt x="3568354" y="39535"/>
                  </a:lnTo>
                  <a:lnTo>
                    <a:pt x="3622012" y="37862"/>
                  </a:lnTo>
                  <a:lnTo>
                    <a:pt x="3676225" y="35241"/>
                  </a:lnTo>
                  <a:lnTo>
                    <a:pt x="3730856" y="31761"/>
                  </a:lnTo>
                  <a:lnTo>
                    <a:pt x="3785772" y="27514"/>
                  </a:lnTo>
                  <a:lnTo>
                    <a:pt x="3840837" y="22590"/>
                  </a:lnTo>
                  <a:lnTo>
                    <a:pt x="3895915" y="17079"/>
                  </a:lnTo>
                  <a:lnTo>
                    <a:pt x="3951291" y="11825"/>
                  </a:lnTo>
                  <a:lnTo>
                    <a:pt x="4007149" y="7583"/>
                  </a:lnTo>
                  <a:lnTo>
                    <a:pt x="4063206" y="4318"/>
                  </a:lnTo>
                  <a:lnTo>
                    <a:pt x="4119176" y="1990"/>
                  </a:lnTo>
                  <a:lnTo>
                    <a:pt x="4174778" y="563"/>
                  </a:lnTo>
                  <a:lnTo>
                    <a:pt x="4229725" y="0"/>
                  </a:lnTo>
                  <a:lnTo>
                    <a:pt x="4283735" y="262"/>
                  </a:lnTo>
                  <a:lnTo>
                    <a:pt x="4336522" y="1312"/>
                  </a:lnTo>
                  <a:lnTo>
                    <a:pt x="4387804" y="3114"/>
                  </a:lnTo>
                  <a:lnTo>
                    <a:pt x="4437296" y="5629"/>
                  </a:lnTo>
                  <a:lnTo>
                    <a:pt x="4484713" y="8820"/>
                  </a:lnTo>
                  <a:lnTo>
                    <a:pt x="4529773" y="12649"/>
                  </a:lnTo>
                  <a:lnTo>
                    <a:pt x="4572190" y="17079"/>
                  </a:lnTo>
                  <a:lnTo>
                    <a:pt x="4606078" y="20211"/>
                  </a:lnTo>
                  <a:lnTo>
                    <a:pt x="4644664" y="22456"/>
                  </a:lnTo>
                  <a:lnTo>
                    <a:pt x="4687396" y="23913"/>
                  </a:lnTo>
                  <a:lnTo>
                    <a:pt x="4733718" y="24681"/>
                  </a:lnTo>
                  <a:lnTo>
                    <a:pt x="4783078" y="24859"/>
                  </a:lnTo>
                  <a:lnTo>
                    <a:pt x="4834922" y="24547"/>
                  </a:lnTo>
                  <a:lnTo>
                    <a:pt x="4888696" y="23843"/>
                  </a:lnTo>
                  <a:lnTo>
                    <a:pt x="4943846" y="22847"/>
                  </a:lnTo>
                  <a:lnTo>
                    <a:pt x="4999818" y="21658"/>
                  </a:lnTo>
                  <a:lnTo>
                    <a:pt x="5056060" y="20375"/>
                  </a:lnTo>
                  <a:lnTo>
                    <a:pt x="5112017" y="19096"/>
                  </a:lnTo>
                  <a:lnTo>
                    <a:pt x="5167135" y="17922"/>
                  </a:lnTo>
                  <a:lnTo>
                    <a:pt x="5220862" y="16950"/>
                  </a:lnTo>
                  <a:lnTo>
                    <a:pt x="5272642" y="16281"/>
                  </a:lnTo>
                  <a:lnTo>
                    <a:pt x="5321923" y="16014"/>
                  </a:lnTo>
                  <a:lnTo>
                    <a:pt x="5368150" y="16247"/>
                  </a:lnTo>
                  <a:lnTo>
                    <a:pt x="5410771" y="17079"/>
                  </a:lnTo>
                  <a:lnTo>
                    <a:pt x="5411279" y="24318"/>
                  </a:lnTo>
                  <a:lnTo>
                    <a:pt x="5411533" y="30414"/>
                  </a:lnTo>
                  <a:lnTo>
                    <a:pt x="5410771" y="36129"/>
                  </a:lnTo>
                  <a:lnTo>
                    <a:pt x="5342723" y="33711"/>
                  </a:lnTo>
                  <a:lnTo>
                    <a:pt x="5284928" y="32806"/>
                  </a:lnTo>
                  <a:lnTo>
                    <a:pt x="5235061" y="33072"/>
                  </a:lnTo>
                  <a:lnTo>
                    <a:pt x="5190799" y="34166"/>
                  </a:lnTo>
                  <a:lnTo>
                    <a:pt x="5149817" y="35743"/>
                  </a:lnTo>
                  <a:lnTo>
                    <a:pt x="5109794" y="37461"/>
                  </a:lnTo>
                  <a:lnTo>
                    <a:pt x="5068403" y="38975"/>
                  </a:lnTo>
                  <a:lnTo>
                    <a:pt x="5023322" y="39942"/>
                  </a:lnTo>
                  <a:lnTo>
                    <a:pt x="4972227" y="40020"/>
                  </a:lnTo>
                  <a:lnTo>
                    <a:pt x="4912795" y="38863"/>
                  </a:lnTo>
                  <a:lnTo>
                    <a:pt x="4842700" y="36129"/>
                  </a:lnTo>
                  <a:lnTo>
                    <a:pt x="4763628" y="32642"/>
                  </a:lnTo>
                  <a:lnTo>
                    <a:pt x="4693442" y="30131"/>
                  </a:lnTo>
                  <a:lnTo>
                    <a:pt x="4631118" y="28521"/>
                  </a:lnTo>
                  <a:lnTo>
                    <a:pt x="4575628" y="27735"/>
                  </a:lnTo>
                  <a:lnTo>
                    <a:pt x="4525946" y="27700"/>
                  </a:lnTo>
                  <a:lnTo>
                    <a:pt x="4481046" y="28339"/>
                  </a:lnTo>
                  <a:lnTo>
                    <a:pt x="4439900" y="29577"/>
                  </a:lnTo>
                  <a:lnTo>
                    <a:pt x="4401484" y="31338"/>
                  </a:lnTo>
                  <a:lnTo>
                    <a:pt x="4364769" y="33547"/>
                  </a:lnTo>
                  <a:lnTo>
                    <a:pt x="4328731" y="36129"/>
                  </a:lnTo>
                  <a:lnTo>
                    <a:pt x="4298205" y="37882"/>
                  </a:lnTo>
                  <a:lnTo>
                    <a:pt x="4259008" y="39242"/>
                  </a:lnTo>
                  <a:lnTo>
                    <a:pt x="4212474" y="40240"/>
                  </a:lnTo>
                  <a:lnTo>
                    <a:pt x="4159940" y="40906"/>
                  </a:lnTo>
                  <a:lnTo>
                    <a:pt x="4102741" y="41272"/>
                  </a:lnTo>
                  <a:lnTo>
                    <a:pt x="4042211" y="41368"/>
                  </a:lnTo>
                  <a:lnTo>
                    <a:pt x="3979687" y="41225"/>
                  </a:lnTo>
                  <a:lnTo>
                    <a:pt x="3916505" y="40875"/>
                  </a:lnTo>
                  <a:lnTo>
                    <a:pt x="3853998" y="40347"/>
                  </a:lnTo>
                  <a:lnTo>
                    <a:pt x="3793504" y="39673"/>
                  </a:lnTo>
                  <a:lnTo>
                    <a:pt x="3736357" y="38883"/>
                  </a:lnTo>
                  <a:lnTo>
                    <a:pt x="3683892" y="38009"/>
                  </a:lnTo>
                  <a:lnTo>
                    <a:pt x="3637446" y="37081"/>
                  </a:lnTo>
                  <a:lnTo>
                    <a:pt x="3598354" y="36129"/>
                  </a:lnTo>
                  <a:lnTo>
                    <a:pt x="3554426" y="35477"/>
                  </a:lnTo>
                  <a:lnTo>
                    <a:pt x="3511165" y="35764"/>
                  </a:lnTo>
                  <a:lnTo>
                    <a:pt x="3467835" y="36720"/>
                  </a:lnTo>
                  <a:lnTo>
                    <a:pt x="3423699" y="38077"/>
                  </a:lnTo>
                  <a:lnTo>
                    <a:pt x="3378019" y="39564"/>
                  </a:lnTo>
                  <a:lnTo>
                    <a:pt x="3330061" y="40913"/>
                  </a:lnTo>
                  <a:lnTo>
                    <a:pt x="3279085" y="41852"/>
                  </a:lnTo>
                  <a:lnTo>
                    <a:pt x="3224357" y="42113"/>
                  </a:lnTo>
                  <a:lnTo>
                    <a:pt x="3165138" y="41426"/>
                  </a:lnTo>
                  <a:lnTo>
                    <a:pt x="3100692" y="39522"/>
                  </a:lnTo>
                  <a:lnTo>
                    <a:pt x="3030283" y="36129"/>
                  </a:lnTo>
                  <a:lnTo>
                    <a:pt x="2974593" y="33402"/>
                  </a:lnTo>
                  <a:lnTo>
                    <a:pt x="2922698" y="31751"/>
                  </a:lnTo>
                  <a:lnTo>
                    <a:pt x="2873783" y="31011"/>
                  </a:lnTo>
                  <a:lnTo>
                    <a:pt x="2827036" y="31020"/>
                  </a:lnTo>
                  <a:lnTo>
                    <a:pt x="2781643" y="31612"/>
                  </a:lnTo>
                  <a:lnTo>
                    <a:pt x="2736792" y="32624"/>
                  </a:lnTo>
                  <a:lnTo>
                    <a:pt x="2691669" y="33891"/>
                  </a:lnTo>
                  <a:lnTo>
                    <a:pt x="2645462" y="35250"/>
                  </a:lnTo>
                  <a:lnTo>
                    <a:pt x="2597357" y="36536"/>
                  </a:lnTo>
                  <a:lnTo>
                    <a:pt x="2546541" y="37585"/>
                  </a:lnTo>
                  <a:lnTo>
                    <a:pt x="2492201" y="38233"/>
                  </a:lnTo>
                  <a:lnTo>
                    <a:pt x="2433524" y="38315"/>
                  </a:lnTo>
                  <a:lnTo>
                    <a:pt x="2369696" y="37669"/>
                  </a:lnTo>
                  <a:lnTo>
                    <a:pt x="2299906" y="36129"/>
                  </a:lnTo>
                  <a:lnTo>
                    <a:pt x="2234088" y="34609"/>
                  </a:lnTo>
                  <a:lnTo>
                    <a:pt x="2172612" y="33784"/>
                  </a:lnTo>
                  <a:lnTo>
                    <a:pt x="2114920" y="33545"/>
                  </a:lnTo>
                  <a:lnTo>
                    <a:pt x="2060457" y="33780"/>
                  </a:lnTo>
                  <a:lnTo>
                    <a:pt x="2008667" y="34380"/>
                  </a:lnTo>
                  <a:lnTo>
                    <a:pt x="1958993" y="35233"/>
                  </a:lnTo>
                  <a:lnTo>
                    <a:pt x="1910880" y="36231"/>
                  </a:lnTo>
                  <a:lnTo>
                    <a:pt x="1863772" y="37261"/>
                  </a:lnTo>
                  <a:lnTo>
                    <a:pt x="1817112" y="38214"/>
                  </a:lnTo>
                  <a:lnTo>
                    <a:pt x="1770344" y="38980"/>
                  </a:lnTo>
                  <a:lnTo>
                    <a:pt x="1722913" y="39447"/>
                  </a:lnTo>
                  <a:lnTo>
                    <a:pt x="1674261" y="39507"/>
                  </a:lnTo>
                  <a:lnTo>
                    <a:pt x="1623834" y="39047"/>
                  </a:lnTo>
                  <a:lnTo>
                    <a:pt x="1571075" y="37958"/>
                  </a:lnTo>
                  <a:lnTo>
                    <a:pt x="1515427" y="36129"/>
                  </a:lnTo>
                  <a:lnTo>
                    <a:pt x="1446287" y="33311"/>
                  </a:lnTo>
                  <a:lnTo>
                    <a:pt x="1381763" y="30538"/>
                  </a:lnTo>
                  <a:lnTo>
                    <a:pt x="1321415" y="27950"/>
                  </a:lnTo>
                  <a:lnTo>
                    <a:pt x="1264800" y="25687"/>
                  </a:lnTo>
                  <a:lnTo>
                    <a:pt x="1211476" y="23890"/>
                  </a:lnTo>
                  <a:lnTo>
                    <a:pt x="1161002" y="22699"/>
                  </a:lnTo>
                  <a:lnTo>
                    <a:pt x="1112935" y="22254"/>
                  </a:lnTo>
                  <a:lnTo>
                    <a:pt x="1066835" y="22696"/>
                  </a:lnTo>
                  <a:lnTo>
                    <a:pt x="1022258" y="24164"/>
                  </a:lnTo>
                  <a:lnTo>
                    <a:pt x="978764" y="26798"/>
                  </a:lnTo>
                  <a:lnTo>
                    <a:pt x="935910" y="30740"/>
                  </a:lnTo>
                  <a:lnTo>
                    <a:pt x="893254" y="36129"/>
                  </a:lnTo>
                  <a:lnTo>
                    <a:pt x="861536" y="39436"/>
                  </a:lnTo>
                  <a:lnTo>
                    <a:pt x="823807" y="41276"/>
                  </a:lnTo>
                  <a:lnTo>
                    <a:pt x="780801" y="41853"/>
                  </a:lnTo>
                  <a:lnTo>
                    <a:pt x="733250" y="41368"/>
                  </a:lnTo>
                  <a:lnTo>
                    <a:pt x="681886" y="40023"/>
                  </a:lnTo>
                  <a:lnTo>
                    <a:pt x="627443" y="38020"/>
                  </a:lnTo>
                  <a:lnTo>
                    <a:pt x="570653" y="35561"/>
                  </a:lnTo>
                  <a:lnTo>
                    <a:pt x="512248" y="32847"/>
                  </a:lnTo>
                  <a:lnTo>
                    <a:pt x="452961" y="30081"/>
                  </a:lnTo>
                  <a:lnTo>
                    <a:pt x="393525" y="27464"/>
                  </a:lnTo>
                  <a:lnTo>
                    <a:pt x="334672" y="25199"/>
                  </a:lnTo>
                  <a:lnTo>
                    <a:pt x="277135" y="23486"/>
                  </a:lnTo>
                  <a:lnTo>
                    <a:pt x="221646" y="22528"/>
                  </a:lnTo>
                  <a:lnTo>
                    <a:pt x="168939" y="22527"/>
                  </a:lnTo>
                  <a:lnTo>
                    <a:pt x="119745" y="23685"/>
                  </a:lnTo>
                  <a:lnTo>
                    <a:pt x="74797" y="26204"/>
                  </a:lnTo>
                  <a:lnTo>
                    <a:pt x="34828" y="30284"/>
                  </a:lnTo>
                  <a:lnTo>
                    <a:pt x="571" y="36129"/>
                  </a:lnTo>
                  <a:lnTo>
                    <a:pt x="0" y="26731"/>
                  </a:lnTo>
                  <a:lnTo>
                    <a:pt x="698" y="22413"/>
                  </a:lnTo>
                  <a:lnTo>
                    <a:pt x="571" y="17079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54912"/>
            <a:ext cx="9594850" cy="34074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750" dirty="0">
                <a:latin typeface="Calibri"/>
                <a:cs typeface="Calibri"/>
              </a:rPr>
              <a:t>In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exercise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will:</a:t>
            </a:r>
            <a:endParaRPr sz="275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Review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statistics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Gephi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metrics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Task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three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measures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 the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networks:</a:t>
            </a:r>
            <a:endParaRPr sz="2750">
              <a:latin typeface="Calibri"/>
              <a:cs typeface="Calibri"/>
            </a:endParaRPr>
          </a:p>
          <a:p>
            <a:pPr marL="984885" marR="1797685" lvl="1" indent="-286385">
              <a:lnSpc>
                <a:spcPts val="2860"/>
              </a:lnSpc>
              <a:spcBef>
                <a:spcPts val="690"/>
              </a:spcBef>
              <a:buFont typeface="Arial"/>
              <a:buChar char="•"/>
              <a:tabLst>
                <a:tab pos="984885" algn="l"/>
                <a:tab pos="6189345" algn="l"/>
              </a:tabLst>
            </a:pPr>
            <a:r>
              <a:rPr sz="2400" dirty="0">
                <a:latin typeface="Calibri"/>
                <a:cs typeface="Calibri"/>
                <a:hlinkClick r:id="rId2"/>
              </a:rPr>
              <a:t>Dolphins</a:t>
            </a:r>
            <a:r>
              <a:rPr sz="2400" spc="-70" dirty="0"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latin typeface="Calibri"/>
                <a:cs typeface="Calibri"/>
                <a:hlinkClick r:id="rId2"/>
              </a:rPr>
              <a:t>Social</a:t>
            </a:r>
            <a:r>
              <a:rPr sz="2400" spc="-45" dirty="0"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latin typeface="Calibri"/>
                <a:cs typeface="Calibri"/>
                <a:hlinkClick r:id="rId2"/>
              </a:rPr>
              <a:t>Network</a:t>
            </a:r>
            <a:r>
              <a:rPr sz="2400" spc="-65" dirty="0"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latin typeface="Calibri"/>
                <a:cs typeface="Calibri"/>
                <a:hlinkClick r:id="rId2"/>
              </a:rPr>
              <a:t>in</a:t>
            </a:r>
            <a:r>
              <a:rPr sz="2400" spc="-10" dirty="0">
                <a:latin typeface="Calibri"/>
                <a:cs typeface="Calibri"/>
                <a:hlinkClick r:id="rId2"/>
              </a:rPr>
              <a:t> </a:t>
            </a:r>
            <a:r>
              <a:rPr sz="2400" dirty="0">
                <a:latin typeface="Calibri"/>
                <a:cs typeface="Calibri"/>
                <a:hlinkClick r:id="rId2"/>
              </a:rPr>
              <a:t>New</a:t>
            </a:r>
            <a:r>
              <a:rPr sz="2400" spc="-5" dirty="0">
                <a:latin typeface="Calibri"/>
                <a:cs typeface="Calibri"/>
                <a:hlinkClick r:id="rId2"/>
              </a:rPr>
              <a:t> </a:t>
            </a:r>
            <a:r>
              <a:rPr sz="2400" spc="-10" dirty="0">
                <a:latin typeface="Calibri"/>
                <a:cs typeface="Calibri"/>
                <a:hlinkClick r:id="rId2"/>
              </a:rPr>
              <a:t>Zealand:</a:t>
            </a:r>
            <a:r>
              <a:rPr sz="2400" dirty="0">
                <a:latin typeface="Calibri"/>
                <a:cs typeface="Calibri"/>
                <a:hlinkClick r:id="rId2"/>
              </a:rPr>
              <a:t>	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http://www-</a:t>
            </a: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ersonal.umich.edu/~mejn/netdata/dolphins.zip</a:t>
            </a:r>
            <a:endParaRPr sz="2400">
              <a:latin typeface="Calibri"/>
              <a:cs typeface="Calibri"/>
            </a:endParaRPr>
          </a:p>
          <a:p>
            <a:pPr marL="984885" marR="2331085" lvl="1" indent="-286385">
              <a:lnSpc>
                <a:spcPts val="2850"/>
              </a:lnSpc>
              <a:spcBef>
                <a:spcPts val="670"/>
              </a:spcBef>
              <a:buFont typeface="Arial"/>
              <a:buChar char="•"/>
              <a:tabLst>
                <a:tab pos="984885" algn="l"/>
              </a:tabLst>
            </a:pPr>
            <a:r>
              <a:rPr sz="2400" dirty="0">
                <a:latin typeface="Calibri"/>
                <a:cs typeface="Calibri"/>
                <a:hlinkClick r:id="rId3"/>
              </a:rPr>
              <a:t>Erdős</a:t>
            </a:r>
            <a:r>
              <a:rPr sz="2400" spc="-114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Collaboration</a:t>
            </a:r>
            <a:r>
              <a:rPr sz="2400" spc="35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Network:</a:t>
            </a:r>
            <a:r>
              <a:rPr sz="2400" spc="-215" dirty="0">
                <a:latin typeface="Calibri"/>
                <a:cs typeface="Calibri"/>
                <a:hlinkClick r:id="rId3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http://vlado.fmf.uni-</a:t>
            </a: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lj.si/pub/networks/data/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98445" y="5463413"/>
          <a:ext cx="7829550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triangles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Dolphins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62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159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Erdős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6,927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11,850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2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9625330" cy="1737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Using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(five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total),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attributes</a:t>
            </a:r>
            <a:endParaRPr sz="275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https://snap.stanford.edu/data/oregon1.html</a:t>
            </a:r>
            <a:endParaRPr sz="275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https://snap.stanford.edu/data/oregon2.html</a:t>
            </a:r>
            <a:endParaRPr sz="275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https://snap.stanford.edu/data/email-</a:t>
            </a: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Enron.html</a:t>
            </a:r>
            <a:endParaRPr sz="27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03298" y="3749040"/>
          <a:ext cx="7829550" cy="2834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(&lt;k&gt;)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triangles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(∆)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 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1-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010407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1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10,729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21,999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Erdős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Collaboration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Network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6,927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11,850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 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1-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010331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1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10,670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22,002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 systems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2-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010331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2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10,900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31,180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Enron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Giant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Component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3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33,696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180,811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1926907"/>
            <a:ext cx="3166110" cy="28530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410"/>
              </a:lnSpc>
              <a:spcBef>
                <a:spcPts val="805"/>
              </a:spcBef>
            </a:pPr>
            <a:r>
              <a:rPr sz="5000" b="0" spc="-90" dirty="0">
                <a:latin typeface="Calibri Light"/>
                <a:cs typeface="Calibri Light"/>
              </a:rPr>
              <a:t>Tool</a:t>
            </a:r>
            <a:r>
              <a:rPr sz="5000" b="0" spc="-190" dirty="0">
                <a:latin typeface="Calibri Light"/>
                <a:cs typeface="Calibri Light"/>
              </a:rPr>
              <a:t> </a:t>
            </a:r>
            <a:r>
              <a:rPr sz="5000" b="0" spc="-25" dirty="0">
                <a:latin typeface="Calibri Light"/>
                <a:cs typeface="Calibri Light"/>
              </a:rPr>
              <a:t>for </a:t>
            </a:r>
            <a:r>
              <a:rPr sz="5000" b="0" spc="-10" dirty="0">
                <a:latin typeface="Calibri Light"/>
                <a:cs typeface="Calibri Light"/>
              </a:rPr>
              <a:t>network </a:t>
            </a:r>
            <a:r>
              <a:rPr sz="5000" b="0" dirty="0">
                <a:latin typeface="Calibri Light"/>
                <a:cs typeface="Calibri Light"/>
              </a:rPr>
              <a:t>analysis</a:t>
            </a:r>
            <a:r>
              <a:rPr sz="5000" b="0" spc="-185" dirty="0">
                <a:latin typeface="Calibri Light"/>
                <a:cs typeface="Calibri Light"/>
              </a:rPr>
              <a:t> </a:t>
            </a:r>
            <a:r>
              <a:rPr sz="5000" b="0" spc="-25" dirty="0">
                <a:latin typeface="Calibri Light"/>
                <a:cs typeface="Calibri Light"/>
              </a:rPr>
              <a:t>and </a:t>
            </a:r>
            <a:r>
              <a:rPr sz="5000" b="0" spc="-10" dirty="0">
                <a:latin typeface="Calibri Light"/>
                <a:cs typeface="Calibri Light"/>
              </a:rPr>
              <a:t>visualization</a:t>
            </a:r>
            <a:endParaRPr sz="5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6430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8AC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83835" y="688340"/>
            <a:ext cx="6433820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b="0" dirty="0">
                <a:latin typeface="Calibri"/>
                <a:cs typeface="Calibri"/>
              </a:rPr>
              <a:t>Computing</a:t>
            </a:r>
            <a:r>
              <a:rPr sz="3800" b="0" spc="-195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model</a:t>
            </a:r>
            <a:r>
              <a:rPr sz="3800" b="0" spc="-95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and</a:t>
            </a:r>
            <a:r>
              <a:rPr sz="3800" b="0" spc="-25" dirty="0">
                <a:latin typeface="Calibri"/>
                <a:cs typeface="Calibri"/>
              </a:rPr>
              <a:t> </a:t>
            </a:r>
            <a:r>
              <a:rPr sz="3800" b="0" spc="-10" dirty="0">
                <a:latin typeface="Calibri"/>
                <a:cs typeface="Calibri"/>
              </a:rPr>
              <a:t>interfaces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3026" y="203365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0C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3026" y="341477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3A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3026" y="47959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36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3835" y="2074163"/>
            <a:ext cx="6094095" cy="3381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dirty="0">
                <a:latin typeface="Calibri"/>
                <a:cs typeface="Calibri"/>
              </a:rPr>
              <a:t>GUI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or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API/code</a:t>
            </a:r>
            <a:r>
              <a:rPr sz="3800" spc="-27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libraries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50">
              <a:latin typeface="Calibri"/>
              <a:cs typeface="Calibri"/>
            </a:endParaRPr>
          </a:p>
          <a:p>
            <a:pPr marL="12700" marR="5080">
              <a:lnSpc>
                <a:spcPts val="4210"/>
              </a:lnSpc>
            </a:pPr>
            <a:r>
              <a:rPr sz="3800" spc="-10" dirty="0">
                <a:latin typeface="Calibri"/>
                <a:cs typeface="Calibri"/>
              </a:rPr>
              <a:t>Extensibility</a:t>
            </a:r>
            <a:r>
              <a:rPr sz="3800" spc="-18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by</a:t>
            </a:r>
            <a:r>
              <a:rPr sz="3800" spc="-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the</a:t>
            </a:r>
            <a:r>
              <a:rPr sz="3800" spc="-2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community (plugins)</a:t>
            </a: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800" dirty="0">
                <a:latin typeface="Calibri"/>
                <a:cs typeface="Calibri"/>
              </a:rPr>
              <a:t>Source</a:t>
            </a:r>
            <a:r>
              <a:rPr sz="3800" spc="-8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code</a:t>
            </a:r>
            <a:r>
              <a:rPr sz="3800" spc="-14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availability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3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9651365" cy="1221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85"/>
              </a:spcBef>
            </a:pPr>
            <a:r>
              <a:rPr sz="2750" dirty="0">
                <a:latin typeface="Calibri"/>
                <a:cs typeface="Calibri"/>
              </a:rPr>
              <a:t>Review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layout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algorithm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visualization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parameters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networks,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then,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create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publication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quality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vector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image </a:t>
            </a:r>
            <a:r>
              <a:rPr sz="2750" dirty="0">
                <a:latin typeface="Calibri"/>
                <a:cs typeface="Calibri"/>
              </a:rPr>
              <a:t>(SVG/PDF)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2996247"/>
            <a:ext cx="7379334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http://vlado.fmf.uni-lj.si/pub/networks/data/ucinet/ucidata.htm#zachary</a:t>
            </a:r>
            <a:endParaRPr sz="18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http://www-personal.umich.edu/~mejn/netdata/</a:t>
            </a:r>
            <a:endParaRPr sz="18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http://snap.stanford.edu/data/amazon0302.html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69795" y="4256913"/>
          <a:ext cx="7620000" cy="157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Zachary</a:t>
                      </a:r>
                      <a:r>
                        <a:rPr sz="15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Karate</a:t>
                      </a:r>
                      <a:r>
                        <a:rPr sz="15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Club</a:t>
                      </a:r>
                      <a:r>
                        <a:rPr sz="975" spc="-30" baseline="25641" dirty="0">
                          <a:latin typeface="Calibri"/>
                          <a:cs typeface="Calibri"/>
                        </a:rPr>
                        <a:t>1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34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78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5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College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Football</a:t>
                      </a:r>
                      <a:r>
                        <a:rPr sz="975" spc="-15" baseline="25641" dirty="0">
                          <a:latin typeface="Calibri"/>
                          <a:cs typeface="Calibri"/>
                        </a:rPr>
                        <a:t>2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115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613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Amazon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co-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purchasing</a:t>
                      </a:r>
                      <a:r>
                        <a:rPr sz="975" spc="-15" baseline="25641" dirty="0">
                          <a:latin typeface="Calibri"/>
                          <a:cs typeface="Calibri"/>
                        </a:rPr>
                        <a:t>3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262,111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1,234,877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Cytoscape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7552" y="2664396"/>
            <a:ext cx="4885690" cy="336422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spc="-10" dirty="0">
                <a:latin typeface="Calibri"/>
                <a:cs typeface="Calibri"/>
              </a:rPr>
              <a:t>https://cytoscape.org/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GUI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application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Allows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visualization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analysis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large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complex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networks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Originally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developed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biological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research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Several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layout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algorithms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Publication-</a:t>
            </a:r>
            <a:r>
              <a:rPr sz="1500" spc="-10" dirty="0">
                <a:latin typeface="Calibri"/>
                <a:cs typeface="Calibri"/>
              </a:rPr>
              <a:t>quality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images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spc="-10" dirty="0">
                <a:latin typeface="Calibri"/>
                <a:cs typeface="Calibri"/>
              </a:rPr>
              <a:t>Written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Java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Extensible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plugins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Free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open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source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Windows,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Linux,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MacOS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7575" y="375192"/>
            <a:ext cx="8734425" cy="6483350"/>
            <a:chOff x="3457575" y="375192"/>
            <a:chExt cx="8734425" cy="64833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9077" y="375192"/>
              <a:ext cx="2765272" cy="3333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575" y="2447925"/>
              <a:ext cx="8734425" cy="44100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16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Gephi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47750" y="2266950"/>
            <a:ext cx="10125075" cy="0"/>
          </a:xfrm>
          <a:custGeom>
            <a:avLst/>
            <a:gdLst/>
            <a:ahLst/>
            <a:cxnLst/>
            <a:rect l="l" t="t" r="r" b="b"/>
            <a:pathLst>
              <a:path w="10125075">
                <a:moveTo>
                  <a:pt x="0" y="0"/>
                </a:moveTo>
                <a:lnTo>
                  <a:pt x="10125075" y="0"/>
                </a:lnTo>
              </a:path>
            </a:pathLst>
          </a:custGeom>
          <a:ln w="158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2925" y="2419350"/>
            <a:ext cx="3362325" cy="1009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936625" indent="-28511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936625" algn="l"/>
              </a:tabLst>
            </a:pPr>
            <a:r>
              <a:rPr sz="1250" spc="-10" dirty="0"/>
              <a:t>https://gephi.org/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GUI</a:t>
            </a:r>
            <a:r>
              <a:rPr sz="1250" spc="50" dirty="0"/>
              <a:t> </a:t>
            </a:r>
            <a:r>
              <a:rPr sz="1250" spc="-10" dirty="0"/>
              <a:t>application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Allows</a:t>
            </a:r>
            <a:r>
              <a:rPr sz="1250" spc="114" dirty="0"/>
              <a:t> </a:t>
            </a:r>
            <a:r>
              <a:rPr sz="1250" dirty="0"/>
              <a:t>visualization</a:t>
            </a:r>
            <a:r>
              <a:rPr sz="1250" spc="95" dirty="0"/>
              <a:t> </a:t>
            </a:r>
            <a:r>
              <a:rPr sz="1250" dirty="0"/>
              <a:t>and</a:t>
            </a:r>
            <a:r>
              <a:rPr sz="1250" spc="185" dirty="0"/>
              <a:t> </a:t>
            </a:r>
            <a:r>
              <a:rPr sz="1250" dirty="0"/>
              <a:t>analysis</a:t>
            </a:r>
            <a:r>
              <a:rPr sz="1250" spc="114" dirty="0"/>
              <a:t> </a:t>
            </a:r>
            <a:r>
              <a:rPr sz="1250" dirty="0"/>
              <a:t>of</a:t>
            </a:r>
            <a:r>
              <a:rPr sz="1250" spc="165" dirty="0"/>
              <a:t> </a:t>
            </a:r>
            <a:r>
              <a:rPr sz="1250" dirty="0"/>
              <a:t>large</a:t>
            </a:r>
            <a:r>
              <a:rPr sz="1250" spc="40" dirty="0"/>
              <a:t> </a:t>
            </a:r>
            <a:r>
              <a:rPr sz="1250" dirty="0"/>
              <a:t>complex</a:t>
            </a:r>
            <a:r>
              <a:rPr sz="1250" spc="240" dirty="0"/>
              <a:t> </a:t>
            </a:r>
            <a:r>
              <a:rPr sz="1250" dirty="0"/>
              <a:t>networks</a:t>
            </a:r>
            <a:r>
              <a:rPr sz="1250" spc="120" dirty="0"/>
              <a:t> </a:t>
            </a:r>
            <a:r>
              <a:rPr sz="1250" dirty="0"/>
              <a:t>and</a:t>
            </a:r>
            <a:r>
              <a:rPr sz="1250" spc="185" dirty="0"/>
              <a:t> </a:t>
            </a:r>
            <a:r>
              <a:rPr sz="1250" dirty="0"/>
              <a:t>dynamic</a:t>
            </a:r>
            <a:r>
              <a:rPr sz="1250" spc="70" dirty="0"/>
              <a:t> </a:t>
            </a:r>
            <a:r>
              <a:rPr sz="1250" spc="-10" dirty="0"/>
              <a:t>networks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Clustering</a:t>
            </a:r>
            <a:r>
              <a:rPr sz="1250" spc="220" dirty="0"/>
              <a:t> </a:t>
            </a:r>
            <a:r>
              <a:rPr sz="1250" dirty="0"/>
              <a:t>and</a:t>
            </a:r>
            <a:r>
              <a:rPr sz="1250" spc="130" dirty="0"/>
              <a:t> </a:t>
            </a:r>
            <a:r>
              <a:rPr sz="1250" dirty="0"/>
              <a:t>community</a:t>
            </a:r>
            <a:r>
              <a:rPr sz="1250" spc="155" dirty="0"/>
              <a:t> </a:t>
            </a:r>
            <a:r>
              <a:rPr sz="1250" spc="-10" dirty="0"/>
              <a:t>detection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Layout</a:t>
            </a:r>
            <a:r>
              <a:rPr sz="1250" spc="145" dirty="0"/>
              <a:t> </a:t>
            </a:r>
            <a:r>
              <a:rPr sz="1250" dirty="0"/>
              <a:t>algorithms</a:t>
            </a:r>
            <a:r>
              <a:rPr sz="1250" spc="150" dirty="0"/>
              <a:t> </a:t>
            </a:r>
            <a:r>
              <a:rPr sz="1250" spc="-10" dirty="0"/>
              <a:t>supported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Produces</a:t>
            </a:r>
            <a:r>
              <a:rPr sz="1250" spc="229" dirty="0"/>
              <a:t> </a:t>
            </a:r>
            <a:r>
              <a:rPr sz="1250" dirty="0"/>
              <a:t>publication-quality</a:t>
            </a:r>
            <a:r>
              <a:rPr sz="1250" spc="315" dirty="0"/>
              <a:t> </a:t>
            </a:r>
            <a:r>
              <a:rPr sz="1250" spc="-10" dirty="0"/>
              <a:t>images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Written</a:t>
            </a:r>
            <a:r>
              <a:rPr sz="1250" spc="110" dirty="0"/>
              <a:t> </a:t>
            </a:r>
            <a:r>
              <a:rPr sz="1250" dirty="0"/>
              <a:t>in</a:t>
            </a:r>
            <a:r>
              <a:rPr sz="1250" spc="30" dirty="0"/>
              <a:t> </a:t>
            </a:r>
            <a:r>
              <a:rPr sz="1250" spc="-20" dirty="0"/>
              <a:t>Java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Extensible</a:t>
            </a:r>
            <a:r>
              <a:rPr sz="1250" spc="215" dirty="0"/>
              <a:t> </a:t>
            </a:r>
            <a:r>
              <a:rPr sz="1250" dirty="0"/>
              <a:t>through</a:t>
            </a:r>
            <a:r>
              <a:rPr sz="1250" spc="175" dirty="0"/>
              <a:t> </a:t>
            </a:r>
            <a:r>
              <a:rPr sz="1250" spc="-10" dirty="0"/>
              <a:t>plugins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Free</a:t>
            </a:r>
            <a:r>
              <a:rPr sz="1250" spc="75" dirty="0"/>
              <a:t> </a:t>
            </a:r>
            <a:r>
              <a:rPr sz="1250" dirty="0"/>
              <a:t>and</a:t>
            </a:r>
            <a:r>
              <a:rPr sz="1250" spc="114" dirty="0"/>
              <a:t> </a:t>
            </a:r>
            <a:r>
              <a:rPr sz="1250" dirty="0"/>
              <a:t>open</a:t>
            </a:r>
            <a:r>
              <a:rPr sz="1250" spc="120" dirty="0"/>
              <a:t> </a:t>
            </a:r>
            <a:r>
              <a:rPr sz="1250" spc="-10" dirty="0"/>
              <a:t>source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Windows,</a:t>
            </a:r>
            <a:r>
              <a:rPr sz="1250" spc="140" dirty="0"/>
              <a:t> </a:t>
            </a:r>
            <a:r>
              <a:rPr sz="1250" dirty="0"/>
              <a:t>Linux,</a:t>
            </a:r>
            <a:r>
              <a:rPr sz="1250" spc="235" dirty="0"/>
              <a:t> </a:t>
            </a:r>
            <a:r>
              <a:rPr sz="1250" spc="-20" dirty="0"/>
              <a:t>MacOS</a:t>
            </a:r>
            <a:endParaRPr sz="12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46112"/>
            <a:ext cx="17976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Graphviz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35989" y="1785937"/>
            <a:ext cx="6258560" cy="310642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https://graphviz.org/</a:t>
            </a:r>
            <a:endParaRPr sz="2000">
              <a:latin typeface="Calibri"/>
              <a:cs typeface="Calibri"/>
            </a:endParaRPr>
          </a:p>
          <a:p>
            <a:pPr marL="298450" marR="5080" indent="-286385">
              <a:lnSpc>
                <a:spcPts val="2180"/>
              </a:lnSpc>
              <a:spcBef>
                <a:spcPts val="1010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Graph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(called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DOT)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handle </a:t>
            </a:r>
            <a:r>
              <a:rPr sz="2000" dirty="0">
                <a:latin typeface="Calibri"/>
                <a:cs typeface="Calibri"/>
              </a:rPr>
              <a:t>DOT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files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Only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performs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drawing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Wide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graph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layouts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Written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Extensible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scripting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API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Free 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source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1475" y="1847850"/>
            <a:ext cx="336232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Neo4J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14612"/>
            <a:ext cx="4587240" cy="30213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97815" algn="l"/>
              </a:tabLst>
            </a:pPr>
            <a:r>
              <a:rPr sz="1700" spc="-10" dirty="0">
                <a:latin typeface="Calibri"/>
                <a:cs typeface="Calibri"/>
              </a:rPr>
              <a:t>https://neo4j.com/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Graph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Database</a:t>
            </a:r>
            <a:endParaRPr sz="1700">
              <a:latin typeface="Calibri"/>
              <a:cs typeface="Calibri"/>
            </a:endParaRPr>
          </a:p>
          <a:p>
            <a:pPr marL="298450" marR="297180" indent="-285750">
              <a:lnSpc>
                <a:spcPts val="1880"/>
              </a:lnSpc>
              <a:spcBef>
                <a:spcPts val="1005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Efficient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management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semi-</a:t>
            </a:r>
            <a:r>
              <a:rPr sz="1700" dirty="0">
                <a:latin typeface="Calibri"/>
                <a:cs typeface="Calibri"/>
              </a:rPr>
              <a:t>structured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network-</a:t>
            </a:r>
            <a:r>
              <a:rPr sz="1700" dirty="0">
                <a:latin typeface="Calibri"/>
                <a:cs typeface="Calibri"/>
              </a:rPr>
              <a:t>oriented</a:t>
            </a:r>
            <a:r>
              <a:rPr sz="1700" spc="-20" dirty="0">
                <a:latin typeface="Calibri"/>
                <a:cs typeface="Calibri"/>
              </a:rPr>
              <a:t> data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Robust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ACID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transactions,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transaction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recovery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Highly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scalable</a:t>
            </a:r>
            <a:endParaRPr sz="1700">
              <a:latin typeface="Calibri"/>
              <a:cs typeface="Calibri"/>
            </a:endParaRPr>
          </a:p>
          <a:p>
            <a:pPr marL="298450" marR="110489" indent="-285750">
              <a:lnSpc>
                <a:spcPts val="1880"/>
              </a:lnSpc>
              <a:spcBef>
                <a:spcPts val="1005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High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performance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query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optimizer,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index-</a:t>
            </a:r>
            <a:r>
              <a:rPr sz="1700" spc="-20" dirty="0">
                <a:latin typeface="Calibri"/>
                <a:cs typeface="Calibri"/>
              </a:rPr>
              <a:t>free </a:t>
            </a:r>
            <a:r>
              <a:rPr sz="1700" spc="-10" dirty="0">
                <a:latin typeface="Calibri"/>
                <a:cs typeface="Calibri"/>
              </a:rPr>
              <a:t>adjacency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7815" algn="l"/>
              </a:tabLst>
            </a:pPr>
            <a:r>
              <a:rPr sz="1700" spc="-20" dirty="0">
                <a:latin typeface="Calibri"/>
                <a:cs typeface="Calibri"/>
              </a:rPr>
              <a:t>Free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428875"/>
            <a:ext cx="5350668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529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Pajek</a:t>
            </a:r>
            <a:r>
              <a:rPr sz="4400" spc="-114" dirty="0"/>
              <a:t> </a:t>
            </a:r>
            <a:r>
              <a:rPr sz="4400" dirty="0"/>
              <a:t>and</a:t>
            </a:r>
            <a:r>
              <a:rPr sz="4400" spc="-65" dirty="0"/>
              <a:t> </a:t>
            </a:r>
            <a:r>
              <a:rPr sz="4400" spc="-10" dirty="0"/>
              <a:t>Pajek-</a:t>
            </a:r>
            <a:r>
              <a:rPr sz="4400" spc="-25" dirty="0"/>
              <a:t>XXL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5989" y="2122233"/>
            <a:ext cx="7058659" cy="30968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spc="-40" dirty="0">
                <a:latin typeface="Calibri"/>
                <a:cs typeface="Calibri"/>
                <a:hlinkClick r:id="rId2"/>
              </a:rPr>
              <a:t>http://mrvar.fdv.uni-</a:t>
            </a:r>
            <a:r>
              <a:rPr sz="2400" spc="-10" dirty="0">
                <a:latin typeface="Calibri"/>
                <a:cs typeface="Calibri"/>
                <a:hlinkClick r:id="rId2"/>
              </a:rPr>
              <a:t>lj.si/pajek/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GUI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715"/>
              </a:lnSpc>
              <a:spcBef>
                <a:spcPts val="7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generator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(Random,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Bernoulli/Poisson,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Scale-</a:t>
            </a:r>
            <a:endParaRPr sz="2400">
              <a:latin typeface="Calibri"/>
              <a:cs typeface="Calibri"/>
            </a:endParaRPr>
          </a:p>
          <a:p>
            <a:pPr marL="298450">
              <a:lnSpc>
                <a:spcPts val="2715"/>
              </a:lnSpc>
            </a:pPr>
            <a:r>
              <a:rPr sz="2400" dirty="0">
                <a:latin typeface="Calibri"/>
                <a:cs typeface="Calibri"/>
              </a:rPr>
              <a:t>free,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Capable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analyzing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visualizing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Free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(noncommercial)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Windows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6275" y="2114423"/>
            <a:ext cx="2148205" cy="2814955"/>
            <a:chOff x="9096275" y="2114423"/>
            <a:chExt cx="2148205" cy="2814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275" y="2162016"/>
              <a:ext cx="2148150" cy="2767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05900" y="2114423"/>
              <a:ext cx="2109851" cy="26337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7350" y="2276475"/>
              <a:ext cx="1771650" cy="2295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NetworkX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27947"/>
            <a:ext cx="4451350" cy="33832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97815" algn="l"/>
              </a:tabLst>
            </a:pPr>
            <a:r>
              <a:rPr sz="1850" spc="-10" dirty="0">
                <a:latin typeface="Calibri"/>
                <a:cs typeface="Calibri"/>
              </a:rPr>
              <a:t>https://networkx.github.io/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Python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library</a:t>
            </a:r>
            <a:endParaRPr sz="1850">
              <a:latin typeface="Calibri"/>
              <a:cs typeface="Calibri"/>
            </a:endParaRPr>
          </a:p>
          <a:p>
            <a:pPr marL="298450" marR="386715" indent="-285750">
              <a:lnSpc>
                <a:spcPts val="2030"/>
              </a:lnSpc>
              <a:spcBef>
                <a:spcPts val="1085"/>
              </a:spcBef>
              <a:buFont typeface="Arial"/>
              <a:buChar char="•"/>
              <a:tabLst>
                <a:tab pos="298450" algn="l"/>
              </a:tabLst>
            </a:pPr>
            <a:r>
              <a:rPr sz="1850" dirty="0">
                <a:latin typeface="Calibri"/>
                <a:cs typeface="Calibri"/>
              </a:rPr>
              <a:t>Creation,</a:t>
            </a:r>
            <a:r>
              <a:rPr sz="1850" spc="20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manipulation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analysis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of </a:t>
            </a:r>
            <a:r>
              <a:rPr sz="1850" spc="-10" dirty="0">
                <a:latin typeface="Calibri"/>
                <a:cs typeface="Calibri"/>
              </a:rPr>
              <a:t>networks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Supports</a:t>
            </a:r>
            <a:r>
              <a:rPr sz="1850" spc="2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various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network</a:t>
            </a:r>
            <a:r>
              <a:rPr sz="1850" spc="1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formats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Provides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standard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graph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algorithms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Network</a:t>
            </a:r>
            <a:r>
              <a:rPr sz="1850" spc="1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analysis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generation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Visualization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with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Matplotlib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Graphviz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Free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open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source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9663" y="2849251"/>
            <a:ext cx="5087802" cy="1124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1789</Words>
  <Application>Microsoft Office PowerPoint</Application>
  <PresentationFormat>Widescreen</PresentationFormat>
  <Paragraphs>289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Times New Roman</vt:lpstr>
      <vt:lpstr>Trajan Pro</vt:lpstr>
      <vt:lpstr>Office Theme</vt:lpstr>
      <vt:lpstr>1_Office Theme</vt:lpstr>
      <vt:lpstr>PowerPoint Presentation</vt:lpstr>
      <vt:lpstr>Overview of tools for network analysis and visualization</vt:lpstr>
      <vt:lpstr>Computing model and interfaces</vt:lpstr>
      <vt:lpstr>Cytoscape</vt:lpstr>
      <vt:lpstr>Gephi</vt:lpstr>
      <vt:lpstr>Graphviz</vt:lpstr>
      <vt:lpstr>Neo4J</vt:lpstr>
      <vt:lpstr>Pajek and Pajek-XXL</vt:lpstr>
      <vt:lpstr>NetworkX</vt:lpstr>
      <vt:lpstr>SNAP</vt:lpstr>
      <vt:lpstr>Installing Gephi</vt:lpstr>
      <vt:lpstr>PowerPoint Presentation</vt:lpstr>
      <vt:lpstr>Sample Network: Les Misérables</vt:lpstr>
      <vt:lpstr>Step by step for creating a network visualization in Gephi</vt:lpstr>
      <vt:lpstr>Download and open the network file</vt:lpstr>
      <vt:lpstr>Changing the color and size of nodes</vt:lpstr>
      <vt:lpstr>Changing the color and size of nodes</vt:lpstr>
      <vt:lpstr>Applying a layout</vt:lpstr>
      <vt:lpstr>Filtering nodes and edges</vt:lpstr>
      <vt:lpstr>Network statistics</vt:lpstr>
      <vt:lpstr>Data Table</vt:lpstr>
      <vt:lpstr>Rendering a graph to export</vt:lpstr>
      <vt:lpstr>PowerPoint Presentation</vt:lpstr>
      <vt:lpstr>PowerPoint Presentation</vt:lpstr>
      <vt:lpstr>Plugins</vt:lpstr>
      <vt:lpstr>References</vt:lpstr>
      <vt:lpstr>Exercises</vt:lpstr>
      <vt:lpstr>Exercise 1</vt:lpstr>
      <vt:lpstr>Exercise 2</vt:lpstr>
      <vt:lpstr>Exercise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Gephi Tools for network analysis and visualization</dc:title>
  <dc:creator>Szymanski, Bolek</dc:creator>
  <cp:lastModifiedBy>Szymanski, Bolek</cp:lastModifiedBy>
  <cp:revision>3</cp:revision>
  <dcterms:created xsi:type="dcterms:W3CDTF">2023-09-18T03:07:48Z</dcterms:created>
  <dcterms:modified xsi:type="dcterms:W3CDTF">2023-09-18T03:36:56Z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LastSaved">
    <vt:filetime>2023-09-18T00:00:00Z</vt:filetime>
  </property>
</Properties>
</file>